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9.xml" ContentType="application/vnd.openxmlformats-officedocument.drawingml.chartshapes+xml"/>
  <Override PartName="/ppt/charts/chart19.xml" ContentType="application/vnd.openxmlformats-officedocument.drawingml.chart+xml"/>
  <Override PartName="/ppt/drawings/drawing10.xml" ContentType="application/vnd.openxmlformats-officedocument.drawingml.chartshapes+xml"/>
  <Override PartName="/ppt/charts/chart20.xml" ContentType="application/vnd.openxmlformats-officedocument.drawingml.chart+xml"/>
  <Override PartName="/ppt/drawings/drawing11.xml" ContentType="application/vnd.openxmlformats-officedocument.drawingml.chartshapes+xml"/>
  <Override PartName="/ppt/charts/chart21.xml" ContentType="application/vnd.openxmlformats-officedocument.drawingml.chart+xml"/>
  <Override PartName="/ppt/drawings/drawing1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2.xml" ContentType="application/vnd.openxmlformats-officedocument.drawingml.chart+xml"/>
  <Override PartName="/ppt/drawings/drawing13.xml" ContentType="application/vnd.openxmlformats-officedocument.drawingml.chartshapes+xml"/>
  <Override PartName="/ppt/charts/chart23.xml" ContentType="application/vnd.openxmlformats-officedocument.drawingml.chart+xml"/>
  <Override PartName="/ppt/drawings/drawing1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rawings/drawing15.xml" ContentType="application/vnd.openxmlformats-officedocument.drawingml.chartshapes+xml"/>
  <Override PartName="/ppt/charts/chart29.xml" ContentType="application/vnd.openxmlformats-officedocument.drawingml.chart+xml"/>
  <Override PartName="/ppt/drawings/drawing16.xml" ContentType="application/vnd.openxmlformats-officedocument.drawingml.chartshapes+xml"/>
  <Override PartName="/ppt/charts/chart30.xml" ContentType="application/vnd.openxmlformats-officedocument.drawingml.chart+xml"/>
  <Override PartName="/ppt/drawings/drawing17.xml" ContentType="application/vnd.openxmlformats-officedocument.drawingml.chartshapes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drawings/drawing18.xml" ContentType="application/vnd.openxmlformats-officedocument.drawingml.chartshapes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9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40.xml" ContentType="application/vnd.openxmlformats-officedocument.drawingml.chart+xml"/>
  <Override PartName="/ppt/notesSlides/notesSlide11.xml" ContentType="application/vnd.openxmlformats-officedocument.presentationml.notesSlide+xml"/>
  <Override PartName="/ppt/charts/chart41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style18.xml" ContentType="application/vnd.ms-office.chartstyle+xml"/>
  <Override PartName="/ppt/charts/colors18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35.xml" ContentType="application/vnd.ms-office.chartstyle+xml"/>
  <Override PartName="/ppt/charts/colors35.xml" ContentType="application/vnd.ms-office.chartcolorstyle+xml"/>
  <Override PartName="/ppt/charts/style36.xml" ContentType="application/vnd.ms-office.chartstyle+xml"/>
  <Override PartName="/ppt/charts/colors36.xml" ContentType="application/vnd.ms-office.chartcolorstyle+xml"/>
  <Override PartName="/ppt/charts/style38.xml" ContentType="application/vnd.ms-office.chartstyle+xml"/>
  <Override PartName="/ppt/charts/colors3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handoutMasterIdLst>
    <p:handoutMasterId r:id="rId29"/>
  </p:handoutMasterIdLst>
  <p:sldIdLst>
    <p:sldId id="349" r:id="rId4"/>
    <p:sldId id="410" r:id="rId5"/>
    <p:sldId id="400" r:id="rId6"/>
    <p:sldId id="385" r:id="rId7"/>
    <p:sldId id="386" r:id="rId8"/>
    <p:sldId id="305" r:id="rId9"/>
    <p:sldId id="390" r:id="rId10"/>
    <p:sldId id="389" r:id="rId11"/>
    <p:sldId id="397" r:id="rId12"/>
    <p:sldId id="396" r:id="rId13"/>
    <p:sldId id="316" r:id="rId14"/>
    <p:sldId id="401" r:id="rId15"/>
    <p:sldId id="402" r:id="rId16"/>
    <p:sldId id="406" r:id="rId17"/>
    <p:sldId id="322" r:id="rId18"/>
    <p:sldId id="388" r:id="rId19"/>
    <p:sldId id="407" r:id="rId20"/>
    <p:sldId id="395" r:id="rId21"/>
    <p:sldId id="325" r:id="rId22"/>
    <p:sldId id="405" r:id="rId23"/>
    <p:sldId id="330" r:id="rId24"/>
    <p:sldId id="332" r:id="rId25"/>
    <p:sldId id="350" r:id="rId26"/>
    <p:sldId id="367" r:id="rId27"/>
  </p:sldIdLst>
  <p:sldSz cx="9144000" cy="5143500" type="screen16x9"/>
  <p:notesSz cx="6797675" cy="9928225"/>
  <p:defaultTextStyle>
    <a:defPPr>
      <a:defRPr lang="ru-RU"/>
    </a:defPPr>
    <a:lvl1pPr marL="0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3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26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89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1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14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77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03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353"/>
    <a:srgbClr val="A6D5E4"/>
    <a:srgbClr val="FF9999"/>
    <a:srgbClr val="00FFCC"/>
    <a:srgbClr val="008000"/>
    <a:srgbClr val="E1EACC"/>
    <a:srgbClr val="1C81C2"/>
    <a:srgbClr val="99CC00"/>
    <a:srgbClr val="459CC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7" autoAdjust="0"/>
    <p:restoredTop sz="89420" autoAdjust="0"/>
  </p:normalViewPr>
  <p:slideViewPr>
    <p:cSldViewPr showGuides="1">
      <p:cViewPr>
        <p:scale>
          <a:sx n="100" d="100"/>
          <a:sy n="100" d="100"/>
        </p:scale>
        <p:origin x="-492" y="-8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3.xm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4.xlsx"/><Relationship Id="rId4" Type="http://schemas.microsoft.com/office/2011/relationships/chartStyle" Target="style6.xm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5.xlsx"/><Relationship Id="rId4" Type="http://schemas.microsoft.com/office/2011/relationships/chartStyle" Target="style7.xm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1" Type="http://schemas.openxmlformats.org/officeDocument/2006/relationships/package" Target="../embeddings/Microsoft_Excel_Worksheet16.xlsx"/><Relationship Id="rId4" Type="http://schemas.microsoft.com/office/2011/relationships/chartStyle" Target="style8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38.xml"/><Relationship Id="rId2" Type="http://schemas.microsoft.com/office/2011/relationships/chartColorStyle" Target="colors38.xml"/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592592592593663E-3"/>
          <c:y val="2.5443451775798497E-2"/>
          <c:w val="0.97067901234568754"/>
          <c:h val="0.75520644456695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BF235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348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Сельскохозяйственные организации</c:v>
                </c:pt>
                <c:pt idx="1">
                  <c:v>Крестьянские (фермерские) хозяйства</c:v>
                </c:pt>
                <c:pt idx="2">
                  <c:v>Индивидуальные предприниматели</c:v>
                </c:pt>
                <c:pt idx="3">
                  <c:v>Личные подсобные и другие индивидуальные хозяйства граждан</c:v>
                </c:pt>
                <c:pt idx="4">
                  <c:v>Некоммерческие объединения граждан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702</c:v>
                </c:pt>
                <c:pt idx="1">
                  <c:v>3339</c:v>
                </c:pt>
                <c:pt idx="2">
                  <c:v>91</c:v>
                </c:pt>
                <c:pt idx="3">
                  <c:v>5000</c:v>
                </c:pt>
                <c:pt idx="4">
                  <c:v>1450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BF235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347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Сельскохозяйственные организации</c:v>
                </c:pt>
                <c:pt idx="1">
                  <c:v>Крестьянские (фермерские) хозяйства</c:v>
                </c:pt>
                <c:pt idx="2">
                  <c:v>Индивидуальные предприниматели</c:v>
                </c:pt>
                <c:pt idx="3">
                  <c:v>Личные подсобные и другие индивидуальные хозяйства граждан</c:v>
                </c:pt>
                <c:pt idx="4">
                  <c:v>Некоммерческие объединения граждан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193</c:v>
                </c:pt>
                <c:pt idx="1">
                  <c:v>2418</c:v>
                </c:pt>
                <c:pt idx="2">
                  <c:v>67</c:v>
                </c:pt>
                <c:pt idx="3">
                  <c:v>4900</c:v>
                </c:pt>
                <c:pt idx="4">
                  <c:v>1182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-10"/>
        <c:axId val="37608448"/>
        <c:axId val="37749504"/>
      </c:barChart>
      <c:catAx>
        <c:axId val="37608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 b="1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7749504"/>
        <c:crosses val="autoZero"/>
        <c:auto val="1"/>
        <c:lblAlgn val="ctr"/>
        <c:lblOffset val="600"/>
        <c:noMultiLvlLbl val="0"/>
      </c:catAx>
      <c:valAx>
        <c:axId val="37749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7608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ж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енщины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100" b="0" i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100" b="0" i="1" baseline="0" dirty="0">
                <a:latin typeface="Arial" pitchFamily="34" charset="0"/>
                <a:cs typeface="Arial" pitchFamily="34" charset="0"/>
              </a:rPr>
              <a:t>в процентах от общей численности глав - женщин)</a:t>
            </a:r>
            <a:endParaRPr lang="ru-RU" sz="1100" b="0" i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9.4808762112284312E-2"/>
          <c:y val="0"/>
        </c:manualLayout>
      </c:layout>
      <c:overlay val="1"/>
    </c:title>
    <c:autoTitleDeleted val="0"/>
    <c:view3D>
      <c:rotX val="2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68870304123318E-3"/>
          <c:y val="0"/>
          <c:w val="0.99826323670446659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Женщины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165100" dist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25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165100" dist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>
                <a:outerShdw blurRad="165100" dist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165100" dist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7.4089462221477664E-2"/>
                  <c:y val="-1.22979728036507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633019087147853E-2"/>
                  <c:y val="-0.266784417537027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143860673600637"/>
                  <c:y val="-6.83301735818671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3052917818850517E-3"/>
                  <c:y val="4.85908649173955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1707321025263E-2"/>
                  <c:y val="-9.00231595534787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99" b="1" baseline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 29 лет</c:v>
                </c:pt>
                <c:pt idx="1">
                  <c:v>29-49лет</c:v>
                </c:pt>
                <c:pt idx="2">
                  <c:v>50 и более лет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7.4</c:v>
                </c:pt>
                <c:pt idx="1">
                  <c:v>58.5</c:v>
                </c:pt>
                <c:pt idx="2">
                  <c:v>34.1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74">
          <a:noFill/>
        </a:ln>
      </c:spPr>
    </c:plotArea>
    <c:plotVisOnly val="1"/>
    <c:dispBlanksAs val="zero"/>
    <c:showDLblsOverMax val="0"/>
  </c:chart>
  <c:spPr>
    <a:ln>
      <a:noFill/>
    </a:ln>
  </c:sp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90977321751124E-2"/>
          <c:y val="0.12342829963337407"/>
          <c:w val="0.85031612205786666"/>
          <c:h val="0.746708004666149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12712">
              <a:solidFill>
                <a:schemeClr val="tx1"/>
              </a:solidFill>
            </a:ln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25"/>
          <c:dPt>
            <c:idx val="0"/>
            <c:bubble3D val="0"/>
            <c:spPr>
              <a:solidFill>
                <a:srgbClr val="BF2353"/>
              </a:solidFill>
              <a:ln w="12712">
                <a:solidFill>
                  <a:schemeClr val="tx1"/>
                </a:solidFill>
              </a:ln>
              <a:effectLst>
                <a:outerShdw blurRad="114300" dist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 w="12712">
                <a:solidFill>
                  <a:schemeClr val="tx1"/>
                </a:solidFill>
              </a:ln>
              <a:effectLst>
                <a:outerShdw blurRad="114300" dist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 w="12712">
                <a:solidFill>
                  <a:schemeClr val="tx1"/>
                </a:solidFill>
              </a:ln>
              <a:effectLst>
                <a:outerShdw blurRad="114300" dist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2.1669178957346442E-2"/>
                  <c:y val="9.252016600369556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160626989576E-2"/>
                  <c:y val="-1.959643120481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56221156500642E-2"/>
                  <c:y val="-1.25014820257601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47852174699133E-2"/>
                  <c:y val="-1.19459732151179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1" b="1" baseline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Высшее профессиональное (высшее)</c:v>
                </c:pt>
                <c:pt idx="1">
                  <c:v>Среднее профессиональное (среднее специальное)</c:v>
                </c:pt>
                <c:pt idx="2">
                  <c:v>Начальное профессиональное (профессионально-техническое)</c:v>
                </c:pt>
                <c:pt idx="3">
                  <c:v>Среднее (полное) общее или основное общее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80</c:v>
                </c:pt>
                <c:pt idx="1">
                  <c:v>14.7</c:v>
                </c:pt>
                <c:pt idx="2">
                  <c:v>2.6</c:v>
                </c:pt>
                <c:pt idx="3">
                  <c:v>2.7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07360384465933"/>
          <c:y val="5.4002489051483006E-2"/>
          <c:w val="0.85992639615534061"/>
          <c:h val="0.684077134704331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РАСПРЕДЕЛЕНИЕЧИСЛЕННОСТИ  ГЛАВ КРЕСТЬЯНСКИХ (ФЕРМЕРСКИХ) ХОЗЯЙСТВ И ИНДИВИДУАЛЬНЫХ ПРЕДПРИНИМАТЕЛЕЙ ПО УРОВНЮ ОБРАЗОВАНИЯ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25"/>
          <c:dPt>
            <c:idx val="0"/>
            <c:bubble3D val="0"/>
            <c:spPr>
              <a:solidFill>
                <a:srgbClr val="BF2353"/>
              </a:solidFill>
              <a:ln>
                <a:solidFill>
                  <a:schemeClr val="tx1"/>
                </a:solidFill>
              </a:ln>
              <a:effectLst>
                <a:outerShdw blurRad="114300" dist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>
                <a:outerShdw blurRad="114300" dist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114300" dist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00FFCC"/>
              </a:solidFill>
              <a:ln>
                <a:solidFill>
                  <a:schemeClr val="tx1"/>
                </a:solidFill>
              </a:ln>
              <a:effectLst>
                <a:outerShdw blurRad="114300" dist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4.1385645474878545E-3"/>
                  <c:y val="-1.5760061922318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877945794771863E-2"/>
                  <c:y val="-2.2816790996627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139455608559451E-4"/>
                  <c:y val="-0.145675564937153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588252078810812E-2"/>
                  <c:y val="1.1301469241486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5190720859533736E-3"/>
                  <c:y val="-3.60318262620984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baseline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Высшее профессиональное</c:v>
                </c:pt>
                <c:pt idx="1">
                  <c:v>Среднее профессиональное</c:v>
                </c:pt>
                <c:pt idx="2">
                  <c:v>Начальное профессиональное (профессионально-техническое)</c:v>
                </c:pt>
                <c:pt idx="3">
                  <c:v>Среднее (полное) общее или основное общее</c:v>
                </c:pt>
                <c:pt idx="4">
                  <c:v>Начальное общее или не имеет начального общего образования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37.800000000000004</c:v>
                </c:pt>
                <c:pt idx="1">
                  <c:v>35.1</c:v>
                </c:pt>
                <c:pt idx="2">
                  <c:v>3.5</c:v>
                </c:pt>
                <c:pt idx="3">
                  <c:v>22.4</c:v>
                </c:pt>
                <c:pt idx="4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2176175346502792E-3"/>
          <c:w val="1"/>
          <c:h val="0.997782238858335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152400" dist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explosion val="25"/>
          <c:dPt>
            <c:idx val="0"/>
            <c:bubble3D val="0"/>
            <c:explosion val="0"/>
          </c:dPt>
          <c:dPt>
            <c:idx val="1"/>
            <c:bubble3D val="0"/>
            <c:spPr>
              <a:solidFill>
                <a:srgbClr val="6DDDA5"/>
              </a:solidFill>
              <a:ln>
                <a:solidFill>
                  <a:schemeClr val="tx1"/>
                </a:solidFill>
              </a:ln>
              <a:effectLst>
                <a:outerShdw blurRad="152400" dist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0"/>
            <c:spPr>
              <a:solidFill>
                <a:srgbClr val="F3E85B"/>
              </a:solidFill>
              <a:ln>
                <a:solidFill>
                  <a:schemeClr val="tx1"/>
                </a:solidFill>
              </a:ln>
              <a:effectLst>
                <a:outerShdw blurRad="152400" dist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  <a:contourClr>
                  <a:srgbClr val="000000"/>
                </a:contourClr>
              </a:sp3d>
            </c:spPr>
          </c:dPt>
          <c:dPt>
            <c:idx val="3"/>
            <c:bubble3D val="0"/>
            <c:explosion val="22"/>
            <c:spPr>
              <a:solidFill>
                <a:srgbClr val="FF0066"/>
              </a:solidFill>
              <a:ln>
                <a:solidFill>
                  <a:schemeClr val="tx1"/>
                </a:solidFill>
              </a:ln>
              <a:effectLst>
                <a:outerShdw blurRad="152400" dist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  <a:contourClr>
                  <a:srgbClr val="000000"/>
                </a:contourClr>
              </a:sp3d>
            </c:spPr>
          </c:dPt>
          <c:dPt>
            <c:idx val="4"/>
            <c:bubble3D val="0"/>
            <c:explosion val="22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152400" dist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2.6915157285996482E-2"/>
                  <c:y val="-3.52275687010640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002448223383904E-3"/>
                  <c:y val="8.70447115163234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111525532992586"/>
                  <c:y val="1.98360731224386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973661187088463E-2"/>
                  <c:y val="-1.1091355516044381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3424485533361088E-2"/>
                  <c:y val="-1.75851101924001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 4 лет</c:v>
                </c:pt>
                <c:pt idx="1">
                  <c:v>5-10 лет</c:v>
                </c:pt>
                <c:pt idx="2">
                  <c:v>11-20 лет</c:v>
                </c:pt>
                <c:pt idx="3">
                  <c:v>21-30 лет</c:v>
                </c:pt>
                <c:pt idx="4">
                  <c:v>более 30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13.3</c:v>
                </c:pt>
                <c:pt idx="1">
                  <c:v>13.3</c:v>
                </c:pt>
                <c:pt idx="2" formatCode="0.0">
                  <c:v>12</c:v>
                </c:pt>
                <c:pt idx="3" formatCode="0.0">
                  <c:v>20.100000000000001</c:v>
                </c:pt>
                <c:pt idx="4">
                  <c:v>41.3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0274793586024516E-3"/>
          <c:w val="1"/>
          <c:h val="0.997972667209702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152400" dist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bevelB w="0" h="0"/>
              <a:contourClr>
                <a:srgbClr val="000000"/>
              </a:contourClr>
            </a:sp3d>
          </c:spPr>
          <c:explosion val="5"/>
          <c:dPt>
            <c:idx val="0"/>
            <c:bubble3D val="0"/>
            <c:spPr>
              <a:solidFill>
                <a:srgbClr val="558ED5"/>
              </a:solidFill>
              <a:ln>
                <a:solidFill>
                  <a:schemeClr val="tx1"/>
                </a:solidFill>
              </a:ln>
              <a:effectLst>
                <a:outerShdw blurRad="152400" dist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  <a:bevelB w="0" h="0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8"/>
            <c:spPr>
              <a:solidFill>
                <a:srgbClr val="00FFCC"/>
              </a:solidFill>
              <a:ln>
                <a:solidFill>
                  <a:schemeClr val="tx1"/>
                </a:solidFill>
              </a:ln>
              <a:effectLst>
                <a:outerShdw blurRad="152400" dist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  <a:bevelB w="0" h="0"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32"/>
            <c:spPr>
              <a:solidFill>
                <a:srgbClr val="F3E85B"/>
              </a:solidFill>
              <a:ln>
                <a:solidFill>
                  <a:schemeClr val="tx1"/>
                </a:solidFill>
              </a:ln>
              <a:effectLst>
                <a:outerShdw blurRad="152400" dist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  <a:bevelB w="0" h="0"/>
                <a:contourClr>
                  <a:srgbClr val="000000"/>
                </a:contourClr>
              </a:sp3d>
            </c:spPr>
          </c:dPt>
          <c:dPt>
            <c:idx val="3"/>
            <c:bubble3D val="0"/>
            <c:explosion val="39"/>
            <c:spPr>
              <a:solidFill>
                <a:srgbClr val="FF0066"/>
              </a:solidFill>
              <a:ln>
                <a:solidFill>
                  <a:schemeClr val="tx1"/>
                </a:solidFill>
              </a:ln>
              <a:effectLst>
                <a:outerShdw blurRad="152400" dist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  <a:bevelB w="0" h="0"/>
                <a:contourClr>
                  <a:srgbClr val="000000"/>
                </a:contourClr>
              </a:sp3d>
            </c:spPr>
          </c:dPt>
          <c:dPt>
            <c:idx val="4"/>
            <c:bubble3D val="0"/>
            <c:explosion val="22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152400" dist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  <a:bevelB w="0" h="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152142746862566"/>
                  <c:y val="-6.60222350254998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427490681312434E-3"/>
                  <c:y val="6.252694023003253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206031255084728E-4"/>
                  <c:y val="1.65518164225778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718674482870261E-3"/>
                  <c:y val="-6.65994094488189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6626304064933061E-2"/>
                  <c:y val="-9.089900347822374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1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 4 лет</c:v>
                </c:pt>
                <c:pt idx="1">
                  <c:v>5 - 10 лет</c:v>
                </c:pt>
                <c:pt idx="2">
                  <c:v>11 - 20 лет</c:v>
                </c:pt>
                <c:pt idx="3">
                  <c:v>21 - 20 лет</c:v>
                </c:pt>
                <c:pt idx="4">
                  <c:v>более 30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32.200000000000003</c:v>
                </c:pt>
                <c:pt idx="1">
                  <c:v>23.9</c:v>
                </c:pt>
                <c:pt idx="2">
                  <c:v>17.399999999999999</c:v>
                </c:pt>
                <c:pt idx="3">
                  <c:v>13.6</c:v>
                </c:pt>
                <c:pt idx="4">
                  <c:v>12.9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14">
          <a:noFill/>
        </a:ln>
      </c:spPr>
    </c:plotArea>
    <c:plotVisOnly val="1"/>
    <c:dispBlanksAs val="zero"/>
    <c:showDLblsOverMax val="0"/>
  </c:chart>
  <c:spPr>
    <a:ln>
      <a:noFill/>
    </a:ln>
    <a:scene3d>
      <a:camera prst="orthographicFront"/>
      <a:lightRig rig="threePt" dir="t"/>
    </a:scene3d>
    <a:sp3d>
      <a:bevelT w="0" h="0"/>
    </a:sp3d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11702484827695E-2"/>
          <c:y val="0.1788905399400067"/>
          <c:w val="0.90653859193193209"/>
          <c:h val="0.814179500888790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1366.7</c:v>
                </c:pt>
                <c:pt idx="1">
                  <c:v>2510.9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5550775188593261E-3"/>
                  <c:y val="1.614959448950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945453656721821E-3"/>
                  <c:y val="9.4488495601477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9CC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9678191102970433E-3"/>
                  <c:y val="2.2691702888338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2398665024650957E-3"/>
                  <c:y val="-3.0307525701315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0929152"/>
        <c:axId val="40930688"/>
      </c:barChart>
      <c:catAx>
        <c:axId val="40929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0930688"/>
        <c:crosses val="autoZero"/>
        <c:auto val="1"/>
        <c:lblAlgn val="ctr"/>
        <c:lblOffset val="100"/>
        <c:noMultiLvlLbl val="0"/>
      </c:catAx>
      <c:valAx>
        <c:axId val="40930688"/>
        <c:scaling>
          <c:orientation val="minMax"/>
          <c:max val="2600"/>
          <c:min val="0"/>
        </c:scaling>
        <c:delete val="1"/>
        <c:axPos val="b"/>
        <c:numFmt formatCode="General" sourceLinked="1"/>
        <c:majorTickMark val="out"/>
        <c:minorTickMark val="none"/>
        <c:tickLblPos val="none"/>
        <c:crossAx val="40929152"/>
        <c:crosses val="autoZero"/>
        <c:crossBetween val="between"/>
        <c:minorUnit val="20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11702484827695E-2"/>
          <c:y val="0.1788905399400067"/>
          <c:w val="0.90653859193193209"/>
          <c:h val="0.814179500888790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1308.8</c:v>
                </c:pt>
                <c:pt idx="1">
                  <c:v>2130.3000000000002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9819877010148487E-2"/>
                  <c:y val="1.6149428410964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945453656721821E-3"/>
                  <c:y val="9.4488495601477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8057472"/>
        <c:axId val="38059008"/>
      </c:barChart>
      <c:catAx>
        <c:axId val="38057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8059008"/>
        <c:crosses val="autoZero"/>
        <c:auto val="1"/>
        <c:lblAlgn val="ctr"/>
        <c:lblOffset val="100"/>
        <c:noMultiLvlLbl val="0"/>
      </c:catAx>
      <c:valAx>
        <c:axId val="38059008"/>
        <c:scaling>
          <c:orientation val="minMax"/>
          <c:max val="2200"/>
          <c:min val="0"/>
        </c:scaling>
        <c:delete val="1"/>
        <c:axPos val="b"/>
        <c:numFmt formatCode="General" sourceLinked="1"/>
        <c:majorTickMark val="out"/>
        <c:minorTickMark val="none"/>
        <c:tickLblPos val="none"/>
        <c:crossAx val="38057472"/>
        <c:crosses val="autoZero"/>
        <c:crossBetween val="between"/>
        <c:majorUnit val="200"/>
        <c:minorUnit val="20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952967911738308E-2"/>
          <c:y val="3.8193203880806201E-2"/>
          <c:w val="0.85598038337488258"/>
          <c:h val="0.802455185071318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884</a:t>
                    </a:r>
                    <a:r>
                      <a:rPr lang="ru-RU" smtClean="0"/>
                      <a:t>.3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1038</a:t>
                    </a:r>
                    <a:r>
                      <a:rPr lang="ru-RU" smtClean="0"/>
                      <a:t>.4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884267</c:v>
                </c:pt>
                <c:pt idx="1">
                  <c:v>1038385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5550775188593261E-3"/>
                  <c:y val="1.61495944895011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251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945453656721821E-3"/>
                  <c:y val="9.448849560147756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292</a:t>
                    </a:r>
                    <a:r>
                      <a:rPr lang="ru-RU" dirty="0" smtClean="0"/>
                      <a:t>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251222</c:v>
                </c:pt>
                <c:pt idx="1">
                  <c:v>292799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2185834730310443E-4"/>
                  <c:y val="-1.248272443007930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5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2398665024650957E-3"/>
                  <c:y val="-3.030752570131585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2</a:t>
                    </a:r>
                    <a:r>
                      <a:rPr lang="ru-RU" dirty="0" smtClean="0"/>
                      <a:t>73.7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87120</c:v>
                </c:pt>
                <c:pt idx="1">
                  <c:v>303676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C00000"/>
            </a:solidFill>
            <a:ln>
              <a:solidFill>
                <a:prstClr val="black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2429801647389775E-3"/>
                  <c:y val="0.234495377948387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 dirty="0" smtClean="0"/>
                      <a:t>2</a:t>
                    </a:r>
                    <a:r>
                      <a:rPr lang="ru-RU" sz="1000" dirty="0" smtClean="0"/>
                      <a:t>.</a:t>
                    </a:r>
                    <a:r>
                      <a:rPr lang="en-US" sz="1000" dirty="0" smtClean="0"/>
                      <a:t>3</a:t>
                    </a:r>
                    <a:endParaRPr lang="en-US" sz="1000" dirty="0"/>
                  </a:p>
                </c:rich>
              </c:tx>
              <c:spPr>
                <a:noFill/>
                <a:ln>
                  <a:noFill/>
                </a:ln>
                <a:effectLst>
                  <a:glow rad="25400">
                    <a:schemeClr val="accent1">
                      <a:alpha val="40000"/>
                    </a:schemeClr>
                  </a:glow>
                  <a:softEdge rad="25400"/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696210142843256E-3"/>
                  <c:y val="0.31656783702017338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3.</a:t>
                    </a:r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42348</c:v>
                </c:pt>
                <c:pt idx="1">
                  <c:v>43719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rgbClr val="A6D5E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525555757783575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113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521</a:t>
                    </a:r>
                    <a:r>
                      <a:rPr lang="ru-RU" smtClean="0"/>
                      <a:t>.8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113859</c:v>
                </c:pt>
                <c:pt idx="1">
                  <c:v>521770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3293440"/>
        <c:axId val="53294976"/>
      </c:barChart>
      <c:catAx>
        <c:axId val="53293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53294976"/>
        <c:crosses val="autoZero"/>
        <c:auto val="1"/>
        <c:lblAlgn val="ctr"/>
        <c:lblOffset val="100"/>
        <c:noMultiLvlLbl val="0"/>
      </c:catAx>
      <c:valAx>
        <c:axId val="5329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532934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22619092463847E-4"/>
          <c:y val="9.4495017547398821E-2"/>
          <c:w val="0.98718762478057454"/>
          <c:h val="0.8418923008280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D79694"/>
            </a:solidFill>
            <a:scene3d>
              <a:camera prst="orthographicFront"/>
              <a:lightRig rig="threePt" dir="t"/>
            </a:scene3d>
            <a:sp3d>
              <a:bevelT h="57150"/>
              <a:bevelB w="127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h="57150"/>
                <a:bevelB w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77-4CB0-88B5-B553D274D676}"/>
              </c:ext>
            </c:extLst>
          </c:dPt>
          <c:dPt>
            <c:idx val="1"/>
            <c:invertIfNegative val="0"/>
            <c:bubble3D val="0"/>
            <c:spPr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h="57150"/>
                <a:bevelB w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77-4CB0-88B5-B553D274D67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h="57150"/>
                <a:bevelB w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77-4CB0-88B5-B553D274D676}"/>
              </c:ext>
            </c:extLst>
          </c:dPt>
          <c:dPt>
            <c:idx val="3"/>
            <c:invertIfNegative val="0"/>
            <c:bubble3D val="0"/>
            <c:spPr>
              <a:solidFill>
                <a:srgbClr val="F68D36"/>
              </a:solidFill>
              <a:scene3d>
                <a:camera prst="orthographicFront"/>
                <a:lightRig rig="threePt" dir="t"/>
              </a:scene3d>
              <a:sp3d>
                <a:bevelT h="57150"/>
                <a:bevelB w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77-4CB0-88B5-B553D274D676}"/>
              </c:ext>
            </c:extLst>
          </c:dPt>
          <c:dLbls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2876</c:v>
                </c:pt>
                <c:pt idx="1">
                  <c:v>1495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477-4CB0-88B5-B553D274D6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477-4CB0-88B5-B553D274D676}"/>
              </c:ext>
            </c:extLst>
          </c:dPt>
          <c:dPt>
            <c:idx val="1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477-4CB0-88B5-B553D274D67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1477-4CB0-88B5-B553D274D676}"/>
              </c:ext>
            </c:extLst>
          </c:dPt>
          <c:dPt>
            <c:idx val="3"/>
            <c:invertIfNegative val="0"/>
            <c:bubble3D val="0"/>
            <c:spPr>
              <a:solidFill>
                <a:srgbClr val="F68D3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1477-4CB0-88B5-B553D274D676}"/>
              </c:ext>
            </c:extLst>
          </c:dPt>
          <c:dLbls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4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3090</c:v>
                </c:pt>
                <c:pt idx="1">
                  <c:v>2401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1477-4CB0-88B5-B553D274D6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5"/>
        <c:axId val="53515392"/>
        <c:axId val="53516928"/>
      </c:barChart>
      <c:catAx>
        <c:axId val="535153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53516928"/>
        <c:crosses val="autoZero"/>
        <c:auto val="1"/>
        <c:lblAlgn val="ctr"/>
        <c:lblOffset val="100"/>
        <c:noMultiLvlLbl val="0"/>
      </c:catAx>
      <c:valAx>
        <c:axId val="53516928"/>
        <c:scaling>
          <c:orientation val="minMax"/>
          <c:max val="3110"/>
          <c:min val="-300"/>
        </c:scaling>
        <c:delete val="1"/>
        <c:axPos val="l"/>
        <c:numFmt formatCode="General" sourceLinked="1"/>
        <c:majorTickMark val="out"/>
        <c:minorTickMark val="none"/>
        <c:tickLblPos val="none"/>
        <c:crossAx val="53515392"/>
        <c:crosses val="autoZero"/>
        <c:crossBetween val="between"/>
        <c:maj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22619092463847E-4"/>
          <c:y val="0.14933073493759624"/>
          <c:w val="0.98718762478057454"/>
          <c:h val="0.82978342590803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D79694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77-4CB0-88B5-B553D274D676}"/>
              </c:ext>
            </c:extLst>
          </c:dPt>
          <c:dPt>
            <c:idx val="1"/>
            <c:invertIfNegative val="0"/>
            <c:bubble3D val="0"/>
            <c:spPr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77-4CB0-88B5-B553D274D67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77-4CB0-88B5-B553D274D676}"/>
              </c:ext>
            </c:extLst>
          </c:dPt>
          <c:dPt>
            <c:idx val="3"/>
            <c:invertIfNegative val="0"/>
            <c:bubble3D val="0"/>
            <c:spPr>
              <a:solidFill>
                <a:srgbClr val="F68D3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77-4CB0-88B5-B553D274D676}"/>
              </c:ext>
            </c:extLst>
          </c:dPt>
          <c:dLbls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</c:v>
                </c:pt>
                <c:pt idx="1">
                  <c:v>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477-4CB0-88B5-B553D274D6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477-4CB0-88B5-B553D274D676}"/>
              </c:ext>
            </c:extLst>
          </c:dPt>
          <c:dPt>
            <c:idx val="1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477-4CB0-88B5-B553D274D67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1477-4CB0-88B5-B553D274D676}"/>
              </c:ext>
            </c:extLst>
          </c:dPt>
          <c:dPt>
            <c:idx val="3"/>
            <c:invertIfNegative val="0"/>
            <c:bubble3D val="0"/>
            <c:spPr>
              <a:solidFill>
                <a:srgbClr val="F68D3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1477-4CB0-88B5-B553D274D676}"/>
              </c:ext>
            </c:extLst>
          </c:dPt>
          <c:dLbls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4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195</c:v>
                </c:pt>
                <c:pt idx="1">
                  <c:v>289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1477-4CB0-88B5-B553D274D6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5"/>
        <c:axId val="53554176"/>
        <c:axId val="53555968"/>
      </c:barChart>
      <c:catAx>
        <c:axId val="535541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53555968"/>
        <c:crosses val="autoZero"/>
        <c:auto val="1"/>
        <c:lblAlgn val="ctr"/>
        <c:lblOffset val="100"/>
        <c:noMultiLvlLbl val="0"/>
      </c:catAx>
      <c:valAx>
        <c:axId val="53555968"/>
        <c:scaling>
          <c:orientation val="minMax"/>
          <c:max val="310"/>
          <c:min val="-50"/>
        </c:scaling>
        <c:delete val="1"/>
        <c:axPos val="l"/>
        <c:numFmt formatCode="General" sourceLinked="1"/>
        <c:majorTickMark val="out"/>
        <c:minorTickMark val="none"/>
        <c:tickLblPos val="none"/>
        <c:crossAx val="53554176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476253712337942E-2"/>
          <c:y val="0.2058508650553979"/>
          <c:w val="0.42414545539636944"/>
          <c:h val="0.581202341154008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организаций (хозяйств), единиц</c:v>
                </c:pt>
              </c:strCache>
            </c:strRef>
          </c:tx>
          <c:spPr>
            <a:solidFill>
              <a:srgbClr val="FF9999"/>
            </a:solidFill>
            <a:ln w="38100">
              <a:solidFill>
                <a:srgbClr val="90C55F"/>
              </a:solidFill>
            </a:ln>
          </c:spPr>
          <c:invertIfNegative val="0"/>
          <c:dLbls>
            <c:dLbl>
              <c:idx val="0"/>
              <c:layout>
                <c:manualLayout>
                  <c:x val="2.3860850946828987E-3"/>
                  <c:y val="-9.531693448202735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 b="1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800" b="1" i="0" dirty="0" smtClean="0">
                        <a:solidFill>
                          <a:srgbClr val="002060"/>
                        </a:solidFill>
                      </a:rPr>
                      <a:t>57.2%</a:t>
                    </a:r>
                    <a:endParaRPr lang="en-US" sz="800" b="1" dirty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8436883919216181E-3"/>
                  <c:y val="-1.553248198759808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 b="1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800" i="0" dirty="0" smtClean="0"/>
                      <a:t>92.7%</a:t>
                    </a:r>
                    <a:endParaRPr lang="en-US" sz="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299.8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E1-4825-B55C-3A6CF13CD2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Удельный вес организаций (хозяйств),  осуществлявших с/х деятельность, %</c:v>
                </c:pt>
              </c:strCache>
            </c:strRef>
          </c:tx>
          <c:spPr>
            <a:solidFill>
              <a:srgbClr val="90C55F"/>
            </a:solidFill>
            <a:ln w="38100">
              <a:solidFill>
                <a:srgbClr val="90C55F"/>
              </a:solidFill>
            </a:ln>
          </c:spPr>
          <c:invertIfNegative val="0"/>
          <c:dLbls>
            <c:dLbl>
              <c:idx val="0"/>
              <c:layout>
                <c:manualLayout>
                  <c:x val="-8.4312527366240345E-3"/>
                  <c:y val="-0.1410751171680513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EE1-4825-B55C-3A6CF13CD25B}"/>
                </c:ext>
              </c:extLst>
            </c:dLbl>
            <c:dLbl>
              <c:idx val="1"/>
              <c:layout>
                <c:manualLayout>
                  <c:x val="-3.0955166201576821E-3"/>
                  <c:y val="-3.63897324165628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EE1-4825-B55C-3A6CF13CD2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201</c:v>
                </c:pt>
                <c:pt idx="1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E1-4825-B55C-3A6CF13CD2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100"/>
        <c:axId val="39273984"/>
        <c:axId val="39275904"/>
      </c:barChart>
      <c:catAx>
        <c:axId val="39273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ru-RU" sz="1050" b="1" i="0" u="none" strike="noStrike" kern="1200" baseline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900" b="1" i="0" u="none" strike="noStrike" kern="1200" baseline="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Сельскохозяйственные</a:t>
                </a:r>
                <a:endParaRPr lang="en-US" sz="900" b="1" i="0" u="none" strike="noStrike" kern="1200" baseline="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ctr" rtl="0">
                  <a:defRPr lang="ru-RU" sz="1050" b="1" i="0" u="none" strike="noStrike" kern="1200" baseline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900" b="1" i="0" u="none" strike="noStrike" kern="1200" baseline="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организации</a:t>
                </a:r>
                <a:endParaRPr lang="ru-RU" sz="900" b="1" i="0" u="none" strike="noStrike" kern="1200" baseline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8.6678093744942245E-2"/>
              <c:y val="0.8575736534324467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9275904"/>
        <c:crosses val="autoZero"/>
        <c:auto val="1"/>
        <c:lblAlgn val="ctr"/>
        <c:lblOffset val="100"/>
        <c:noMultiLvlLbl val="0"/>
      </c:catAx>
      <c:valAx>
        <c:axId val="39275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9273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22619092463847E-4"/>
          <c:y val="0.11363187209968123"/>
          <c:w val="0.98718762478057454"/>
          <c:h val="0.8577508481963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D79694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77-4CB0-88B5-B553D274D676}"/>
              </c:ext>
            </c:extLst>
          </c:dPt>
          <c:dPt>
            <c:idx val="1"/>
            <c:invertIfNegative val="0"/>
            <c:bubble3D val="0"/>
            <c:spPr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77-4CB0-88B5-B553D274D67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77-4CB0-88B5-B553D274D676}"/>
              </c:ext>
            </c:extLst>
          </c:dPt>
          <c:dPt>
            <c:idx val="3"/>
            <c:invertIfNegative val="0"/>
            <c:bubble3D val="0"/>
            <c:spPr>
              <a:solidFill>
                <a:srgbClr val="F68D3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77-4CB0-88B5-B553D274D676}"/>
              </c:ext>
            </c:extLst>
          </c:dPt>
          <c:dLbls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0.70000000000000062</c:v>
                </c:pt>
                <c:pt idx="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477-4CB0-88B5-B553D274D6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477-4CB0-88B5-B553D274D676}"/>
              </c:ext>
            </c:extLst>
          </c:dPt>
          <c:dPt>
            <c:idx val="1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477-4CB0-88B5-B553D274D67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1477-4CB0-88B5-B553D274D676}"/>
              </c:ext>
            </c:extLst>
          </c:dPt>
          <c:dPt>
            <c:idx val="3"/>
            <c:invertIfNegative val="0"/>
            <c:bubble3D val="0"/>
            <c:spPr>
              <a:solidFill>
                <a:srgbClr val="F68D3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1477-4CB0-88B5-B553D274D676}"/>
              </c:ext>
            </c:extLst>
          </c:dPt>
          <c:dLbls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4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0.70000000000000062</c:v>
                </c:pt>
                <c:pt idx="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1477-4CB0-88B5-B553D274D6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5"/>
        <c:axId val="116614272"/>
        <c:axId val="116615808"/>
      </c:barChart>
      <c:catAx>
        <c:axId val="1166142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16615808"/>
        <c:crosses val="autoZero"/>
        <c:auto val="1"/>
        <c:lblAlgn val="ctr"/>
        <c:lblOffset val="100"/>
        <c:noMultiLvlLbl val="0"/>
      </c:catAx>
      <c:valAx>
        <c:axId val="116615808"/>
        <c:scaling>
          <c:orientation val="minMax"/>
          <c:max val="1"/>
          <c:min val="-0.1"/>
        </c:scaling>
        <c:delete val="1"/>
        <c:axPos val="l"/>
        <c:numFmt formatCode="General" sourceLinked="1"/>
        <c:majorTickMark val="out"/>
        <c:minorTickMark val="none"/>
        <c:tickLblPos val="none"/>
        <c:crossAx val="116614272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22619092463847E-4"/>
          <c:y val="0.17448333627418339"/>
          <c:w val="0.98718762478057454"/>
          <c:h val="0.77069668541102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D79694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77-4CB0-88B5-B553D274D676}"/>
              </c:ext>
            </c:extLst>
          </c:dPt>
          <c:dPt>
            <c:idx val="1"/>
            <c:invertIfNegative val="0"/>
            <c:bubble3D val="0"/>
            <c:spPr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77-4CB0-88B5-B553D274D67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77-4CB0-88B5-B553D274D676}"/>
              </c:ext>
            </c:extLst>
          </c:dPt>
          <c:dPt>
            <c:idx val="3"/>
            <c:invertIfNegative val="0"/>
            <c:bubble3D val="0"/>
            <c:spPr>
              <a:solidFill>
                <a:srgbClr val="F68D3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77-4CB0-88B5-B553D274D676}"/>
              </c:ext>
            </c:extLst>
          </c:dPt>
          <c:dLbls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22.4</c:v>
                </c:pt>
                <c:pt idx="1">
                  <c:v>8.1999999999999993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477-4CB0-88B5-B553D274D6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477-4CB0-88B5-B553D274D676}"/>
              </c:ext>
            </c:extLst>
          </c:dPt>
          <c:dPt>
            <c:idx val="1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477-4CB0-88B5-B553D274D67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1477-4CB0-88B5-B553D274D676}"/>
              </c:ext>
            </c:extLst>
          </c:dPt>
          <c:dPt>
            <c:idx val="3"/>
            <c:invertIfNegative val="0"/>
            <c:bubble3D val="0"/>
            <c:spPr>
              <a:solidFill>
                <a:srgbClr val="F68D3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1477-4CB0-88B5-B553D274D676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5.5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4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22.6</c:v>
                </c:pt>
                <c:pt idx="1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1477-4CB0-88B5-B553D274D6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5"/>
        <c:axId val="103508992"/>
        <c:axId val="103518976"/>
      </c:barChart>
      <c:catAx>
        <c:axId val="1035089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03518976"/>
        <c:crosses val="autoZero"/>
        <c:auto val="1"/>
        <c:lblAlgn val="ctr"/>
        <c:lblOffset val="100"/>
        <c:noMultiLvlLbl val="0"/>
      </c:catAx>
      <c:valAx>
        <c:axId val="103518976"/>
        <c:scaling>
          <c:orientation val="minMax"/>
          <c:max val="30"/>
          <c:min val="-3"/>
        </c:scaling>
        <c:delete val="1"/>
        <c:axPos val="l"/>
        <c:numFmt formatCode="General" sourceLinked="1"/>
        <c:majorTickMark val="out"/>
        <c:minorTickMark val="none"/>
        <c:tickLblPos val="none"/>
        <c:crossAx val="10350899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0447032136904E-2"/>
          <c:y val="0.12597975224974967"/>
          <c:w val="0.90653859193193087"/>
          <c:h val="0.814179500888790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3</a:t>
                    </a:r>
                    <a:r>
                      <a:rPr lang="en-US" dirty="0" smtClean="0"/>
                      <a:t>53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5</a:t>
                    </a:r>
                    <a:r>
                      <a:rPr lang="en-US" dirty="0" smtClean="0"/>
                      <a:t>15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Лист1!$A$3:$A$4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253006</c:v>
                </c:pt>
                <c:pt idx="1">
                  <c:v>415707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5550775188593261E-3"/>
                  <c:y val="1.614959448950116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2</a:t>
                    </a:r>
                    <a:r>
                      <a:rPr lang="en-US" dirty="0" smtClean="0"/>
                      <a:t>72</a:t>
                    </a:r>
                    <a:r>
                      <a:rPr lang="ru-RU" dirty="0" smtClean="0"/>
                      <a:t>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609730786933334E-3"/>
                  <c:y val="-3.765206643706259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</a:t>
                    </a:r>
                    <a:r>
                      <a:rPr lang="en-US" dirty="0" smtClean="0"/>
                      <a:t>06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Лист1!$A$3:$A$4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Лист1!$C$3:$C$4</c:f>
              <c:numCache>
                <c:formatCode>General</c:formatCode>
                <c:ptCount val="2"/>
                <c:pt idx="0">
                  <c:v>272173</c:v>
                </c:pt>
                <c:pt idx="1">
                  <c:v>106705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9CC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0137613575582118E-4"/>
                  <c:y val="0.2141645719920009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2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2398676637727482E-3"/>
                  <c:y val="-0.2304846399746959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3</a:t>
                    </a:r>
                    <a:r>
                      <a:rPr lang="en-US" dirty="0" smtClean="0"/>
                      <a:t>6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Лист1!$A$3:$A$4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Лист1!$D$3:$D$4</c:f>
              <c:numCache>
                <c:formatCode>General</c:formatCode>
                <c:ptCount val="2"/>
                <c:pt idx="0">
                  <c:v>44678</c:v>
                </c:pt>
                <c:pt idx="1">
                  <c:v>56813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0172318755590693E-2"/>
                  <c:y val="-7.5455409276772135E-1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6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665563864772355E-2"/>
                  <c:y val="3.292637713924228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</a:t>
                    </a:r>
                    <a:r>
                      <a:rPr lang="ru-RU" dirty="0" smtClean="0"/>
                      <a:t>1.0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Лист1!$A$3:$A$4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Лист1!$E$3:$E$4</c:f>
              <c:numCache>
                <c:formatCode>General</c:formatCode>
                <c:ptCount val="2"/>
                <c:pt idx="0">
                  <c:v>16046</c:v>
                </c:pt>
                <c:pt idx="1">
                  <c:v>20951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16560640"/>
        <c:axId val="116562176"/>
      </c:barChart>
      <c:catAx>
        <c:axId val="116560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6562176"/>
        <c:crosses val="autoZero"/>
        <c:auto val="1"/>
        <c:lblAlgn val="ctr"/>
        <c:lblOffset val="100"/>
        <c:noMultiLvlLbl val="0"/>
      </c:catAx>
      <c:valAx>
        <c:axId val="116562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165606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64198849700533E-2"/>
          <c:y val="6.4250499944450923E-2"/>
          <c:w val="0.92775955296786361"/>
          <c:h val="0.8494535329407846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4</a:t>
                    </a:r>
                    <a:r>
                      <a:rPr lang="en-US" dirty="0" smtClean="0"/>
                      <a:t>06</a:t>
                    </a:r>
                    <a:r>
                      <a:rPr lang="ru-RU" dirty="0" smtClean="0"/>
                      <a:t>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4</a:t>
                    </a:r>
                    <a:r>
                      <a:rPr lang="en-US" dirty="0" smtClean="0"/>
                      <a:t>18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Лист1!$A$3:$A$4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206378</c:v>
                </c:pt>
                <c:pt idx="1">
                  <c:v>218232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412560521541551E-3"/>
                  <c:y val="3.05563270747695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200" dirty="0" smtClean="0"/>
                      <a:t>12</a:t>
                    </a:r>
                    <a:r>
                      <a:rPr lang="ru-RU" sz="1200" dirty="0" smtClean="0"/>
                      <a:t>.3</a:t>
                    </a:r>
                    <a:endParaRPr lang="en-US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637660528561538E-2"/>
                      <c:h val="0.1048959837795800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9.3057901419133188E-4"/>
                  <c:y val="-0.202516387068103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200" dirty="0" smtClean="0"/>
                      <a:t>2</a:t>
                    </a:r>
                    <a:r>
                      <a:rPr lang="ru-RU" sz="1200" dirty="0" smtClean="0"/>
                      <a:t>.9</a:t>
                    </a:r>
                    <a:endParaRPr lang="en-US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Лист1!$A$3:$A$4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Лист1!$C$3:$C$4</c:f>
              <c:numCache>
                <c:formatCode>General</c:formatCode>
                <c:ptCount val="2"/>
                <c:pt idx="0">
                  <c:v>32345</c:v>
                </c:pt>
                <c:pt idx="1">
                  <c:v>12873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0128163264454419E-4"/>
                  <c:y val="0.1171612876347072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2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635542326798855E-3"/>
                  <c:y val="-2.766012109765581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4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Лист1!$A$3:$A$4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Лист1!$D$3:$D$4</c:f>
              <c:numCache>
                <c:formatCode>General</c:formatCode>
                <c:ptCount val="2"/>
                <c:pt idx="0">
                  <c:v>27766</c:v>
                </c:pt>
                <c:pt idx="1">
                  <c:v>40474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3356077922430189E-2"/>
                  <c:y val="-0.2204616153760693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4</a:t>
                    </a:r>
                    <a:r>
                      <a:rPr lang="ru-RU" dirty="0" smtClean="0"/>
                      <a:t>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255143483390998E-2"/>
                  <c:y val="-0.2025163870681038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6</a:t>
                    </a:r>
                    <a:r>
                      <a:rPr lang="ru-RU" dirty="0" smtClean="0"/>
                      <a:t>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Лист1!$A$3:$A$4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Лист1!$E$3:$E$4</c:f>
              <c:numCache>
                <c:formatCode>General</c:formatCode>
                <c:ptCount val="2"/>
                <c:pt idx="0">
                  <c:v>24297</c:v>
                </c:pt>
                <c:pt idx="1">
                  <c:v>26557</c:v>
                </c:pt>
              </c:numCache>
            </c:numRef>
          </c:val>
        </c:ser>
        <c:ser>
          <c:idx val="4"/>
          <c:order val="4"/>
          <c:tx>
            <c:strRef>
              <c:f>Лист1!$F$2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5504992729745534E-2"/>
                  <c:y val="1.7636929230085623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2</a:t>
                    </a:r>
                    <a:r>
                      <a:rPr lang="en-US" dirty="0" smtClean="0"/>
                      <a:t>05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2</a:t>
                    </a:r>
                    <a:r>
                      <a:rPr lang="en-US" dirty="0" smtClean="0"/>
                      <a:t>02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Лист1!$A$3:$A$4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Лист1!$F$3:$F$4</c:f>
              <c:numCache>
                <c:formatCode>General</c:formatCode>
                <c:ptCount val="2"/>
                <c:pt idx="0">
                  <c:v>205118</c:v>
                </c:pt>
                <c:pt idx="1">
                  <c:v>202039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16871168"/>
        <c:axId val="116872704"/>
      </c:barChart>
      <c:catAx>
        <c:axId val="116871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6872704"/>
        <c:crosses val="autoZero"/>
        <c:auto val="1"/>
        <c:lblAlgn val="ctr"/>
        <c:lblOffset val="100"/>
        <c:noMultiLvlLbl val="0"/>
      </c:catAx>
      <c:valAx>
        <c:axId val="116872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168711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415440866099786E-2"/>
          <c:y val="0.16979059670060295"/>
          <c:w val="0.9647222222222227"/>
          <c:h val="0.637809851468341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64.900000000000006</c:v>
                </c:pt>
                <c:pt idx="1">
                  <c:v>86.6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4932451091817867E-3"/>
                  <c:y val="4.2604657915682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466225545909027E-3"/>
                  <c:y val="-0.214021451405075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58.7</c:v>
                </c:pt>
                <c:pt idx="1">
                  <c:v>12.3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9CC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190.4</c:v>
                </c:pt>
                <c:pt idx="1">
                  <c:v>286.39999999999969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"/>
        <c:overlap val="100"/>
        <c:axId val="40788736"/>
        <c:axId val="40790272"/>
      </c:barChart>
      <c:catAx>
        <c:axId val="40788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0790272"/>
        <c:crosses val="autoZero"/>
        <c:auto val="1"/>
        <c:lblAlgn val="ctr"/>
        <c:lblOffset val="100"/>
        <c:noMultiLvlLbl val="0"/>
      </c:catAx>
      <c:valAx>
        <c:axId val="40790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407887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63514347610345E-2"/>
          <c:y val="0.14816869712659106"/>
          <c:w val="0.9647222222222227"/>
          <c:h val="0.637809851468341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113.2</c:v>
                </c:pt>
                <c:pt idx="1">
                  <c:v>88.8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6.9742704336514102E-3"/>
                  <c:y val="1.7830324932318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43567608412838E-3"/>
                  <c:y val="-0.2064511288537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35.5</c:v>
                </c:pt>
                <c:pt idx="1">
                  <c:v>10.3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9CC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93.2</c:v>
                </c:pt>
                <c:pt idx="1">
                  <c:v>159.19999999999999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"/>
        <c:overlap val="100"/>
        <c:axId val="40825216"/>
        <c:axId val="40826752"/>
      </c:barChart>
      <c:catAx>
        <c:axId val="40825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0826752"/>
        <c:crosses val="autoZero"/>
        <c:auto val="1"/>
        <c:lblAlgn val="ctr"/>
        <c:lblOffset val="100"/>
        <c:noMultiLvlLbl val="0"/>
      </c:catAx>
      <c:valAx>
        <c:axId val="40826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408252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20617462508492E-3"/>
          <c:y val="0.20928419933437159"/>
          <c:w val="0.95616472632684602"/>
          <c:h val="0.6729736240246813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3.5303885153901851E-3"/>
                  <c:y val="-1.9389710667068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4.0999999999999996</c:v>
                </c:pt>
                <c:pt idx="1">
                  <c:v>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7.9912592228506173E-18"/>
                  <c:y val="3.3711180997993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25.8</c:v>
                </c:pt>
                <c:pt idx="1">
                  <c:v>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9CC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79.400000000000006</c:v>
                </c:pt>
                <c:pt idx="1">
                  <c:v>95.1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"/>
        <c:overlap val="100"/>
        <c:axId val="117514240"/>
        <c:axId val="117515776"/>
      </c:barChart>
      <c:catAx>
        <c:axId val="117514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7515776"/>
        <c:crosses val="autoZero"/>
        <c:auto val="1"/>
        <c:lblAlgn val="ctr"/>
        <c:lblOffset val="100"/>
        <c:noMultiLvlLbl val="0"/>
      </c:catAx>
      <c:valAx>
        <c:axId val="117515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175142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160120730406301E-2"/>
          <c:y val="0.15046640636724501"/>
          <c:w val="0.9647222222222227"/>
          <c:h val="0.637809851468341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6880.7</c:v>
                </c:pt>
                <c:pt idx="1">
                  <c:v>5272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4016292075113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212891557002301E-3"/>
                  <c:y val="-0.19636590060002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8.8000000000000007</c:v>
                </c:pt>
                <c:pt idx="1">
                  <c:v>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9CC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2006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943.2</c:v>
                </c:pt>
                <c:pt idx="1">
                  <c:v>1143.9000000000001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"/>
        <c:overlap val="100"/>
        <c:axId val="117570944"/>
        <c:axId val="117720192"/>
      </c:barChart>
      <c:catAx>
        <c:axId val="117570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7720192"/>
        <c:crosses val="autoZero"/>
        <c:auto val="1"/>
        <c:lblAlgn val="ctr"/>
        <c:lblOffset val="100"/>
        <c:noMultiLvlLbl val="0"/>
      </c:catAx>
      <c:valAx>
        <c:axId val="117720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175709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34785023886848E-4"/>
          <c:y val="2.1441778577890626E-2"/>
          <c:w val="0.96499448089997164"/>
          <c:h val="0.83668764695079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79694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77-4CB0-88B5-B553D274D676}"/>
              </c:ext>
            </c:extLst>
          </c:dPt>
          <c:dPt>
            <c:idx val="1"/>
            <c:invertIfNegative val="0"/>
            <c:bubble3D val="0"/>
            <c:spPr>
              <a:solidFill>
                <a:srgbClr val="FF99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77-4CB0-88B5-B553D274D67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77-4CB0-88B5-B553D274D676}"/>
              </c:ext>
            </c:extLst>
          </c:dPt>
          <c:dPt>
            <c:idx val="3"/>
            <c:invertIfNegative val="0"/>
            <c:bubble3D val="0"/>
            <c:spPr>
              <a:solidFill>
                <a:srgbClr val="F68D3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77-4CB0-88B5-B553D274D676}"/>
              </c:ext>
            </c:extLst>
          </c:dPt>
          <c:dLbls>
            <c:dLbl>
              <c:idx val="2"/>
              <c:layout>
                <c:manualLayout>
                  <c:x val="-1.706799602911504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188</a:t>
                    </a:r>
                    <a:r>
                      <a:rPr lang="ru-RU" baseline="0" smtClean="0"/>
                      <a:t> тыс.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380</c:v>
                </c:pt>
                <c:pt idx="1">
                  <c:v>934</c:v>
                </c:pt>
                <c:pt idx="2">
                  <c:v>3600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477-4CB0-88B5-B553D274D6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477-4CB0-88B5-B553D274D676}"/>
              </c:ext>
            </c:extLst>
          </c:dPt>
          <c:dPt>
            <c:idx val="1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477-4CB0-88B5-B553D274D67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1477-4CB0-88B5-B553D274D676}"/>
              </c:ext>
            </c:extLst>
          </c:dPt>
          <c:dPt>
            <c:idx val="3"/>
            <c:invertIfNegative val="0"/>
            <c:bubble3D val="0"/>
            <c:spPr>
              <a:solidFill>
                <a:srgbClr val="F68D3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1477-4CB0-88B5-B553D274D676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2633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362</a:t>
                    </a:r>
                    <a:r>
                      <a:rPr lang="ru-RU" baseline="0" dirty="0" smtClean="0"/>
                      <a:t> тыс.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630</c:v>
                </c:pt>
                <c:pt idx="1">
                  <c:v>1800</c:v>
                </c:pt>
                <c:pt idx="2">
                  <c:v>4700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1477-4CB0-88B5-B553D274D6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5"/>
        <c:axId val="128758912"/>
        <c:axId val="128760448"/>
      </c:barChart>
      <c:catAx>
        <c:axId val="128758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/>
                </a:solidFill>
              </a:defRPr>
            </a:pPr>
            <a:endParaRPr lang="ru-RU"/>
          </a:p>
        </c:txPr>
        <c:crossAx val="128760448"/>
        <c:crosses val="autoZero"/>
        <c:auto val="1"/>
        <c:lblAlgn val="ctr"/>
        <c:lblOffset val="100"/>
        <c:noMultiLvlLbl val="0"/>
      </c:catAx>
      <c:valAx>
        <c:axId val="128760448"/>
        <c:scaling>
          <c:orientation val="minMax"/>
          <c:max val="5000"/>
          <c:min val="-100"/>
        </c:scaling>
        <c:delete val="1"/>
        <c:axPos val="l"/>
        <c:numFmt formatCode="General" sourceLinked="1"/>
        <c:majorTickMark val="out"/>
        <c:minorTickMark val="none"/>
        <c:tickLblPos val="none"/>
        <c:crossAx val="128758912"/>
        <c:crosses val="autoZero"/>
        <c:crossBetween val="between"/>
        <c:majorUnit val="1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81083483216581E-2"/>
          <c:y val="2.1973698079130816E-2"/>
          <c:w val="0.91955999986929549"/>
          <c:h val="0.85178449439424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D3-49B5-8C67-D5F64412CF4D}"/>
              </c:ext>
            </c:extLst>
          </c:dPt>
          <c:dPt>
            <c:idx val="1"/>
            <c:invertIfNegative val="0"/>
            <c:bubble3D val="0"/>
            <c:spPr>
              <a:solidFill>
                <a:srgbClr val="FF99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D3-49B5-8C67-D5F64412CF4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D3-49B5-8C67-D5F64412CF4D}"/>
              </c:ext>
            </c:extLst>
          </c:dPt>
          <c:dPt>
            <c:idx val="3"/>
            <c:invertIfNegative val="0"/>
            <c:bubble3D val="0"/>
            <c:spPr>
              <a:solidFill>
                <a:srgbClr val="F68D3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D3-49B5-8C67-D5F64412CF4D}"/>
              </c:ext>
            </c:extLst>
          </c:dPt>
          <c:dLbls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28</c:v>
                </c:pt>
                <c:pt idx="2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ED3-49B5-8C67-D5F64412CF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ED3-49B5-8C67-D5F64412CF4D}"/>
              </c:ext>
            </c:extLst>
          </c:dPt>
          <c:dPt>
            <c:idx val="1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ED3-49B5-8C67-D5F64412CF4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ED3-49B5-8C67-D5F64412CF4D}"/>
              </c:ext>
            </c:extLst>
          </c:dPt>
          <c:dPt>
            <c:idx val="3"/>
            <c:invertIfNegative val="0"/>
            <c:bubble3D val="0"/>
            <c:spPr>
              <a:solidFill>
                <a:srgbClr val="F68D3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ED3-49B5-8C67-D5F64412CF4D}"/>
              </c:ext>
            </c:extLst>
          </c:dPt>
          <c:dLbls>
            <c:txPr>
              <a:bodyPr/>
              <a:lstStyle/>
              <a:p>
                <a:pPr algn="ctr">
                  <a:defRPr lang="ru-RU" sz="800" b="1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</c:v>
                </c:pt>
                <c:pt idx="1">
                  <c:v>71</c:v>
                </c:pt>
                <c:pt idx="2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ED3-49B5-8C67-D5F64412CF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5"/>
        <c:axId val="128539648"/>
        <c:axId val="128549632"/>
      </c:barChart>
      <c:catAx>
        <c:axId val="128539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/>
                </a:solidFill>
              </a:defRPr>
            </a:pPr>
            <a:endParaRPr lang="ru-RU"/>
          </a:p>
        </c:txPr>
        <c:crossAx val="128549632"/>
        <c:crosses val="autoZero"/>
        <c:auto val="1"/>
        <c:lblAlgn val="ctr"/>
        <c:lblOffset val="100"/>
        <c:noMultiLvlLbl val="0"/>
      </c:catAx>
      <c:valAx>
        <c:axId val="128549632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28539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668949803800242E-2"/>
          <c:y val="5.1794791471257304E-2"/>
          <c:w val="0.40466566339901727"/>
          <c:h val="0.750939786289687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организаций (хозяйств), единиц</c:v>
                </c:pt>
              </c:strCache>
            </c:strRef>
          </c:tx>
          <c:spPr>
            <a:solidFill>
              <a:srgbClr val="FF9999"/>
            </a:solidFill>
            <a:ln w="38100">
              <a:solidFill>
                <a:srgbClr val="90C55F"/>
              </a:solidFill>
            </a:ln>
          </c:spPr>
          <c:invertIfNegative val="0"/>
          <c:dLbls>
            <c:dLbl>
              <c:idx val="0"/>
              <c:layout>
                <c:manualLayout>
                  <c:x val="1.9853761104733303E-4"/>
                  <c:y val="6.2074121393919197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 algn="ctr">
                      <a:defRPr lang="ru-RU" sz="8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800" b="1" i="0" u="none" strike="noStrike" kern="1200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27.4</a:t>
                    </a:r>
                    <a:r>
                      <a:rPr lang="ru-RU" sz="800" b="1" i="0" u="none" strike="noStrike" kern="1200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%</a:t>
                    </a:r>
                    <a:endParaRPr lang="en-US" sz="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1726461012796958"/>
                      <c:h val="6.07601740494977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6F0-4979-AE6B-46CE30D3092A}"/>
                </c:ext>
              </c:extLst>
            </c:dLbl>
            <c:dLbl>
              <c:idx val="1"/>
              <c:layout>
                <c:manualLayout>
                  <c:x val="1.3776177550245425E-3"/>
                  <c:y val="-7.111459382472991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 algn="ctr">
                      <a:defRPr lang="ru-RU" sz="8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800" b="1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63.</a:t>
                    </a:r>
                    <a:r>
                      <a:rPr lang="en-US" sz="800" b="1" i="0" u="none" strike="noStrike" kern="1200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r>
                      <a:rPr lang="ru-RU" sz="800" b="1" i="0" u="none" strike="noStrike" kern="1200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%</a:t>
                    </a:r>
                    <a:endParaRPr lang="en-US" sz="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297532494300184"/>
                      <c:h val="7.0901768622578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6F0-4979-AE6B-46CE30D309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>
                  <a:defRPr lang="ru-RU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280</c:v>
                </c:pt>
                <c:pt idx="1">
                  <c:v>1518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F0-4979-AE6B-46CE30D309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Удельный вес организаций (хозяйств), не осуществлявших с/х деятельность, %</c:v>
                </c:pt>
              </c:strCache>
            </c:strRef>
          </c:tx>
          <c:spPr>
            <a:solidFill>
              <a:srgbClr val="90C55F"/>
            </a:solidFill>
            <a:ln w="38100">
              <a:solidFill>
                <a:srgbClr val="90C55F"/>
              </a:solidFill>
            </a:ln>
          </c:spPr>
          <c:invertIfNegative val="0"/>
          <c:dLbls>
            <c:dLbl>
              <c:idx val="0"/>
              <c:layout>
                <c:manualLayout>
                  <c:x val="-3.3959307719709903E-3"/>
                  <c:y val="-0.202473179136380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89786731515441E-2"/>
                  <c:y val="-0.1363369347850244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2418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3339</c:v>
                </c:pt>
                <c:pt idx="1">
                  <c:v>1218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6F0-4979-AE6B-46CE30D309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100"/>
        <c:axId val="39469056"/>
        <c:axId val="39470976"/>
      </c:barChart>
      <c:catAx>
        <c:axId val="39469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ru-RU" sz="9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Крестьянские (фермерские) </a:t>
                </a:r>
              </a:p>
              <a:p>
                <a: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ru-RU" sz="9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хозяйства</a:t>
                </a:r>
                <a:endParaRPr lang="ru-RU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9238695700477756E-2"/>
              <c:y val="0.867538329074547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9470976"/>
        <c:crosses val="autoZero"/>
        <c:auto val="1"/>
        <c:lblAlgn val="ctr"/>
        <c:lblOffset val="100"/>
        <c:noMultiLvlLbl val="0"/>
      </c:catAx>
      <c:valAx>
        <c:axId val="39470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9469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73693399146211E-3"/>
          <c:y val="5.3328731918836095E-2"/>
          <c:w val="0.96471464856395261"/>
          <c:h val="0.87443223159636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52-4399-8AD2-188A16725E1B}"/>
              </c:ext>
            </c:extLst>
          </c:dPt>
          <c:dPt>
            <c:idx val="1"/>
            <c:invertIfNegative val="0"/>
            <c:bubble3D val="0"/>
            <c:spPr>
              <a:solidFill>
                <a:srgbClr val="FF99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52-4399-8AD2-188A16725E1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52-4399-8AD2-188A16725E1B}"/>
              </c:ext>
            </c:extLst>
          </c:dPt>
          <c:dPt>
            <c:idx val="3"/>
            <c:invertIfNegative val="0"/>
            <c:bubble3D val="0"/>
            <c:spPr>
              <a:solidFill>
                <a:srgbClr val="F68D3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352-4399-8AD2-188A16725E1B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smtClean="0"/>
                      <a:t>15</a:t>
                    </a:r>
                    <a:endParaRPr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800" b="1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352-4399-8AD2-188A16725E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352-4399-8AD2-188A16725E1B}"/>
              </c:ext>
            </c:extLst>
          </c:dPt>
          <c:dPt>
            <c:idx val="1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352-4399-8AD2-188A16725E1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352-4399-8AD2-188A16725E1B}"/>
              </c:ext>
            </c:extLst>
          </c:dPt>
          <c:dPt>
            <c:idx val="3"/>
            <c:invertIfNegative val="0"/>
            <c:bubble3D val="0"/>
            <c:spPr>
              <a:solidFill>
                <a:srgbClr val="F68D3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352-4399-8AD2-188A16725E1B}"/>
              </c:ext>
            </c:extLst>
          </c:dPt>
          <c:dLbls>
            <c:txPr>
              <a:bodyPr/>
              <a:lstStyle/>
              <a:p>
                <a:pPr algn="ctr">
                  <a:defRPr lang="ru-RU" sz="800" b="1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352-4399-8AD2-188A16725E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5"/>
        <c:axId val="128660608"/>
        <c:axId val="128662144"/>
      </c:barChart>
      <c:catAx>
        <c:axId val="128660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/>
                </a:solidFill>
              </a:defRPr>
            </a:pPr>
            <a:endParaRPr lang="ru-RU"/>
          </a:p>
        </c:txPr>
        <c:crossAx val="128662144"/>
        <c:crosses val="autoZero"/>
        <c:auto val="1"/>
        <c:lblAlgn val="ctr"/>
        <c:lblOffset val="100"/>
        <c:noMultiLvlLbl val="0"/>
      </c:catAx>
      <c:valAx>
        <c:axId val="128662144"/>
        <c:scaling>
          <c:orientation val="minMax"/>
          <c:max val="2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28660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841070511516462E-2"/>
          <c:y val="0.89041134695519408"/>
          <c:w val="2.7838338032809339E-2"/>
          <c:h val="6.0121355991739699E-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Крупный рогатый скот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52-4399-8AD2-188A16725E1B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52-4399-8AD2-188A16725E1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52-4399-8AD2-188A16725E1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352-4399-8AD2-188A16725E1B}"/>
              </c:ext>
            </c:extLst>
          </c:dPt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352-4399-8AD2-188A16725E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Свиньи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8</c:v>
                </c:pt>
                <c:pt idx="3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352-4399-8AD2-188A16725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130247680"/>
        <c:axId val="130249472"/>
      </c:barChart>
      <c:catAx>
        <c:axId val="1302476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30249472"/>
        <c:crosses val="autoZero"/>
        <c:auto val="1"/>
        <c:lblAlgn val="ctr"/>
        <c:lblOffset val="100"/>
        <c:noMultiLvlLbl val="0"/>
      </c:catAx>
      <c:valAx>
        <c:axId val="130249472"/>
        <c:scaling>
          <c:orientation val="minMax"/>
          <c:max val="2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30247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2.6983237895965018E-2"/>
          <c:w val="0.9925460015697215"/>
          <c:h val="0.9730178535386029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841070511516448E-2"/>
          <c:y val="0.89041134695519408"/>
          <c:w val="2.7838338032809322E-2"/>
          <c:h val="6.0121355991739699E-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Овцы и козы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352-4399-8AD2-188A16725E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Птица</c:v>
                </c:pt>
              </c:strCache>
            </c:strRef>
          </c:tx>
          <c:spPr>
            <a:solidFill>
              <a:srgbClr val="F68D36"/>
            </a:solidFill>
            <a:ln>
              <a:noFill/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8</c:v>
                </c:pt>
                <c:pt idx="3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352-4399-8AD2-188A16725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130275200"/>
        <c:axId val="130276736"/>
      </c:barChart>
      <c:catAx>
        <c:axId val="1302752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30276736"/>
        <c:crosses val="autoZero"/>
        <c:auto val="1"/>
        <c:lblAlgn val="ctr"/>
        <c:lblOffset val="100"/>
        <c:noMultiLvlLbl val="0"/>
      </c:catAx>
      <c:valAx>
        <c:axId val="130276736"/>
        <c:scaling>
          <c:orientation val="minMax"/>
          <c:max val="2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30275200"/>
        <c:crosses val="autoZero"/>
        <c:crossBetween val="between"/>
      </c:valAx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"/>
          <c:y val="2.6981328051402211E-2"/>
          <c:w val="1"/>
          <c:h val="0.9645165906297873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72250558018959E-3"/>
          <c:y val="0.10509133244454322"/>
          <c:w val="0.9977525910981303"/>
          <c:h val="0.83360847637299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52-4399-8AD2-188A16725E1B}"/>
              </c:ext>
            </c:extLst>
          </c:dPt>
          <c:dPt>
            <c:idx val="1"/>
            <c:invertIfNegative val="0"/>
            <c:bubble3D val="0"/>
            <c:spPr>
              <a:solidFill>
                <a:srgbClr val="FF99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52-4399-8AD2-188A16725E1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52-4399-8AD2-188A16725E1B}"/>
              </c:ext>
            </c:extLst>
          </c:dPt>
          <c:dPt>
            <c:idx val="3"/>
            <c:invertIfNegative val="0"/>
            <c:bubble3D val="0"/>
            <c:spPr>
              <a:solidFill>
                <a:srgbClr val="F68D3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352-4399-8AD2-188A16725E1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11</a:t>
                    </a:r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21</a:t>
                    </a:r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109</a:t>
                    </a:r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smtClean="0"/>
                      <a:t>15</a:t>
                    </a:r>
                    <a:endParaRPr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800" b="1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352-4399-8AD2-188A16725E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352-4399-8AD2-188A16725E1B}"/>
              </c:ext>
            </c:extLst>
          </c:dPt>
          <c:dPt>
            <c:idx val="1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352-4399-8AD2-188A16725E1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352-4399-8AD2-188A16725E1B}"/>
              </c:ext>
            </c:extLst>
          </c:dPt>
          <c:dPt>
            <c:idx val="3"/>
            <c:invertIfNegative val="0"/>
            <c:bubble3D val="0"/>
            <c:spPr>
              <a:solidFill>
                <a:srgbClr val="F68D3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352-4399-8AD2-188A16725E1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</a:t>
                    </a:r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5</a:t>
                    </a:r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41</a:t>
                    </a:r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800" b="1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352-4399-8AD2-188A16725E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5"/>
        <c:axId val="129954176"/>
        <c:axId val="129955712"/>
      </c:barChart>
      <c:catAx>
        <c:axId val="129954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/>
                </a:solidFill>
              </a:defRPr>
            </a:pPr>
            <a:endParaRPr lang="ru-RU"/>
          </a:p>
        </c:txPr>
        <c:crossAx val="129955712"/>
        <c:crosses val="autoZero"/>
        <c:auto val="1"/>
        <c:lblAlgn val="ctr"/>
        <c:lblOffset val="100"/>
        <c:noMultiLvlLbl val="0"/>
      </c:catAx>
      <c:valAx>
        <c:axId val="129955712"/>
        <c:scaling>
          <c:orientation val="minMax"/>
          <c:max val="2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2995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4.3048894669554402E-2"/>
          <c:w val="0.98131247175271397"/>
          <c:h val="0.84457877013537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01600" h="101600"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Тракторы</c:v>
                </c:pt>
                <c:pt idx="1">
                  <c:v>Зерноуборочные комбайны</c:v>
                </c:pt>
                <c:pt idx="2">
                  <c:v>Картофелеуборочные комбайны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4927</c:v>
                </c:pt>
                <c:pt idx="1">
                  <c:v>1748</c:v>
                </c:pt>
                <c:pt idx="2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01600" h="101600"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Тракторы</c:v>
                </c:pt>
                <c:pt idx="1">
                  <c:v>Зерноуборочные комбайны</c:v>
                </c:pt>
                <c:pt idx="2">
                  <c:v>Картофелеуборочные комбайны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2118</c:v>
                </c:pt>
                <c:pt idx="1">
                  <c:v>621</c:v>
                </c:pt>
                <c:pt idx="2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10272"/>
        <c:axId val="117111808"/>
      </c:barChart>
      <c:catAx>
        <c:axId val="117110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 baseline="0"/>
            </a:pPr>
            <a:endParaRPr lang="ru-RU"/>
          </a:p>
        </c:txPr>
        <c:crossAx val="117111808"/>
        <c:crosses val="autoZero"/>
        <c:auto val="1"/>
        <c:lblAlgn val="ctr"/>
        <c:lblOffset val="100"/>
        <c:noMultiLvlLbl val="0"/>
      </c:catAx>
      <c:valAx>
        <c:axId val="117111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7110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4.3048894669554402E-2"/>
          <c:w val="0.97752665833796359"/>
          <c:h val="0.84457877013537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01600" h="101600"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Тракторы</c:v>
                </c:pt>
                <c:pt idx="1">
                  <c:v>Зерноуборочные комбайны</c:v>
                </c:pt>
                <c:pt idx="2">
                  <c:v>Картофелеуборочные комбайны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1636</c:v>
                </c:pt>
                <c:pt idx="1">
                  <c:v>488</c:v>
                </c:pt>
                <c:pt idx="2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01600" h="101600"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Тракторы</c:v>
                </c:pt>
                <c:pt idx="1">
                  <c:v>Зерноуборочные комбайны</c:v>
                </c:pt>
                <c:pt idx="2">
                  <c:v>Картофелеуборочные комбайны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3134</c:v>
                </c:pt>
                <c:pt idx="1">
                  <c:v>796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284864"/>
        <c:axId val="117286400"/>
      </c:barChart>
      <c:catAx>
        <c:axId val="117284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 baseline="0"/>
            </a:pPr>
            <a:endParaRPr lang="ru-RU"/>
          </a:p>
        </c:txPr>
        <c:crossAx val="117286400"/>
        <c:crosses val="autoZero"/>
        <c:auto val="1"/>
        <c:lblAlgn val="ctr"/>
        <c:lblOffset val="100"/>
        <c:noMultiLvlLbl val="0"/>
      </c:catAx>
      <c:valAx>
        <c:axId val="117286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7284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7049645450022566"/>
          <c:y val="0.59586350967376756"/>
          <c:w val="0.32277612785571341"/>
          <c:h val="5.661450426655529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5747398716002853E-2"/>
          <c:w val="0.97752665833796359"/>
          <c:h val="0.84457877013537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01600" h="101600"/>
              </a:sp3d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</c:f>
              <c:strCache>
                <c:ptCount val="1"/>
                <c:pt idx="0">
                  <c:v>Тракторы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9655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01600" h="101600"/>
              </a:sp3d>
            </c:spPr>
          </c:dPt>
          <c:dLbls>
            <c:dLbl>
              <c:idx val="0"/>
              <c:layout>
                <c:manualLayout>
                  <c:x val="0.2245271029321437"/>
                  <c:y val="3.6787237263074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Тракторы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30697088"/>
        <c:axId val="130700416"/>
      </c:barChart>
      <c:catAx>
        <c:axId val="130697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 baseline="0"/>
            </a:pPr>
            <a:endParaRPr lang="ru-RU"/>
          </a:p>
        </c:txPr>
        <c:crossAx val="130700416"/>
        <c:crosses val="autoZero"/>
        <c:auto val="1"/>
        <c:lblAlgn val="ctr"/>
        <c:lblOffset val="100"/>
        <c:noMultiLvlLbl val="0"/>
      </c:catAx>
      <c:valAx>
        <c:axId val="130700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0697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5"/>
      <c:depthPercent val="180"/>
      <c:rAngAx val="0"/>
      <c:perspective val="3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8.8050314465408827E-2"/>
          <c:y val="6.7274657245648933E-2"/>
          <c:w val="0.88275328893567351"/>
          <c:h val="0.786664586912131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Тракторы</c:v>
                </c:pt>
                <c:pt idx="1">
                  <c:v>Зерноуборочные комбайны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Тракторы</c:v>
                </c:pt>
                <c:pt idx="1">
                  <c:v>Зерноуборочные комбайны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gapDepth val="58"/>
        <c:shape val="box"/>
        <c:axId val="130892160"/>
        <c:axId val="130893696"/>
        <c:axId val="0"/>
      </c:bar3DChart>
      <c:catAx>
        <c:axId val="13089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0893696"/>
        <c:crosses val="autoZero"/>
        <c:auto val="1"/>
        <c:lblAlgn val="ctr"/>
        <c:lblOffset val="100"/>
        <c:noMultiLvlLbl val="0"/>
      </c:catAx>
      <c:valAx>
        <c:axId val="130893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089216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5"/>
      <c:depthPercent val="18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9.7180009099518003E-2"/>
          <c:y val="9.3019125821036705E-2"/>
          <c:w val="0.88275328893567351"/>
          <c:h val="0.786664586912131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Тракторы</c:v>
                </c:pt>
                <c:pt idx="1">
                  <c:v>Зерноуборочные комбайны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Тракторы</c:v>
                </c:pt>
                <c:pt idx="1">
                  <c:v>Зерноуборочные комбайны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gapDepth val="58"/>
        <c:shape val="box"/>
        <c:axId val="131297280"/>
        <c:axId val="131298816"/>
        <c:axId val="0"/>
      </c:bar3DChart>
      <c:catAx>
        <c:axId val="13129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1298816"/>
        <c:crosses val="autoZero"/>
        <c:auto val="1"/>
        <c:lblAlgn val="ctr"/>
        <c:lblOffset val="100"/>
        <c:noMultiLvlLbl val="0"/>
      </c:catAx>
      <c:valAx>
        <c:axId val="131298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129728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284751929979873E-2"/>
          <c:y val="5.6223783354602007E-2"/>
          <c:w val="0.89045836072189954"/>
          <c:h val="0.75309949892628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Сельскохозяйственные организаци, не относящиеся к субъектам малого предпринимательства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Подключение к сетям электроснабжения</c:v>
                </c:pt>
                <c:pt idx="1">
                  <c:v>Подключение к сетям  теплоснабжения</c:v>
                </c:pt>
                <c:pt idx="2">
                  <c:v>Подключение к сетям водоснабжения</c:v>
                </c:pt>
                <c:pt idx="3">
                  <c:v>Автономные источники водоснабжения (собственный водозабор, колодец, скважина)</c:v>
                </c:pt>
                <c:pt idx="4">
                  <c:v>Телефонная связь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11.6</c:v>
                </c:pt>
                <c:pt idx="2">
                  <c:v>21.9</c:v>
                </c:pt>
                <c:pt idx="3">
                  <c:v>37.700000000000003</c:v>
                </c:pt>
                <c:pt idx="4">
                  <c:v>71.900000000000006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Крестьянские (фермерские) хозяйства и индивидуальные предприниматели</c:v>
                </c:pt>
              </c:strCache>
            </c:strRef>
          </c:tx>
          <c:spPr>
            <a:solidFill>
              <a:srgbClr val="E97FAC">
                <a:alpha val="83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Подключение к сетям электроснабжения</c:v>
                </c:pt>
                <c:pt idx="1">
                  <c:v>Подключение к сетям  теплоснабжения</c:v>
                </c:pt>
                <c:pt idx="2">
                  <c:v>Подключение к сетям водоснабжения</c:v>
                </c:pt>
                <c:pt idx="3">
                  <c:v>Автономные источники водоснабжения (собственный водозабор, колодец, скважина)</c:v>
                </c:pt>
                <c:pt idx="4">
                  <c:v>Телефонная связь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90.1</c:v>
                </c:pt>
                <c:pt idx="1">
                  <c:v>1.5</c:v>
                </c:pt>
                <c:pt idx="2">
                  <c:v>6.6</c:v>
                </c:pt>
                <c:pt idx="3">
                  <c:v>37.4</c:v>
                </c:pt>
                <c:pt idx="4" formatCode="0.0">
                  <c:v>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Личные подсобные и другие индивидуальные хозяйства граждан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Подключение к сетям электроснабжения</c:v>
                </c:pt>
                <c:pt idx="1">
                  <c:v>Подключение к сетям  теплоснабжения</c:v>
                </c:pt>
                <c:pt idx="2">
                  <c:v>Подключение к сетям водоснабжения</c:v>
                </c:pt>
                <c:pt idx="3">
                  <c:v>Автономные источники водоснабжения (собственный водозабор, колодец, скважина)</c:v>
                </c:pt>
                <c:pt idx="4">
                  <c:v>Телефонная связь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100</c:v>
                </c:pt>
                <c:pt idx="1">
                  <c:v>5.5</c:v>
                </c:pt>
                <c:pt idx="2">
                  <c:v>30.3</c:v>
                </c:pt>
                <c:pt idx="3">
                  <c:v>33.1</c:v>
                </c:pt>
                <c:pt idx="4" formatCode="0">
                  <c:v>100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Некоммерческие объединения граждан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Подключение к сетям электроснабжения</c:v>
                </c:pt>
                <c:pt idx="1">
                  <c:v>Подключение к сетям  теплоснабжения</c:v>
                </c:pt>
                <c:pt idx="2">
                  <c:v>Подключение к сетям водоснабжения</c:v>
                </c:pt>
                <c:pt idx="3">
                  <c:v>Автономные источники водоснабжения (собственный водозабор, колодец, скважина)</c:v>
                </c:pt>
                <c:pt idx="4">
                  <c:v>Телефонная связь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89.6</c:v>
                </c:pt>
                <c:pt idx="2">
                  <c:v>25.4</c:v>
                </c:pt>
                <c:pt idx="3">
                  <c:v>61.6</c:v>
                </c:pt>
                <c:pt idx="4" formatCode="0.0">
                  <c:v>87.4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30987904"/>
        <c:axId val="130989440"/>
      </c:barChart>
      <c:catAx>
        <c:axId val="13098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7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0989440"/>
        <c:crosses val="autoZero"/>
        <c:auto val="1"/>
        <c:lblAlgn val="ctr"/>
        <c:lblOffset val="300"/>
        <c:noMultiLvlLbl val="0"/>
      </c:catAx>
      <c:valAx>
        <c:axId val="130989440"/>
        <c:scaling>
          <c:orientation val="minMax"/>
          <c:max val="120"/>
        </c:scaling>
        <c:delete val="1"/>
        <c:axPos val="l"/>
        <c:numFmt formatCode="General" sourceLinked="1"/>
        <c:majorTickMark val="out"/>
        <c:minorTickMark val="none"/>
        <c:tickLblPos val="none"/>
        <c:crossAx val="1309879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820211233360514E-2"/>
          <c:y val="0.35142867008771111"/>
          <c:w val="0.37746420707353256"/>
          <c:h val="0.29717418785300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организаций (хозяйств), единиц</c:v>
                </c:pt>
              </c:strCache>
            </c:strRef>
          </c:tx>
          <c:spPr>
            <a:solidFill>
              <a:srgbClr val="FF9999"/>
            </a:solidFill>
            <a:ln w="38100">
              <a:solidFill>
                <a:srgbClr val="90C55F"/>
              </a:solidFill>
            </a:ln>
          </c:spPr>
          <c:invertIfNegative val="0"/>
          <c:dLbls>
            <c:dLbl>
              <c:idx val="0"/>
              <c:layout>
                <c:manualLayout>
                  <c:x val="1.0276635929341146E-3"/>
                  <c:y val="-2.3304843005431827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 algn="ctr" rtl="0">
                      <a:defRPr lang="en-US" sz="800" b="1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800" b="1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48</a:t>
                    </a:r>
                    <a:r>
                      <a:rPr lang="en-US" sz="800" b="1" i="0" u="none" strike="noStrike" kern="1200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.3%</a:t>
                    </a:r>
                    <a:endParaRPr lang="en-US" sz="800" b="1" i="0" u="none" strike="noStrike" kern="1200" baseline="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156920835956552E-3"/>
                  <c:y val="-1.279587553334915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800" b="1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800" b="1" i="0" dirty="0" smtClean="0">
                        <a:solidFill>
                          <a:schemeClr val="tx1"/>
                        </a:solidFill>
                      </a:rPr>
                      <a:t>94</a:t>
                    </a:r>
                    <a:r>
                      <a:rPr lang="en-US" sz="800" b="1" i="0" dirty="0" smtClean="0">
                        <a:solidFill>
                          <a:srgbClr val="002060"/>
                        </a:solidFill>
                      </a:rPr>
                      <a:t>.0%</a:t>
                    </a:r>
                    <a:endParaRPr lang="en-US" sz="800" b="1" dirty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61</c:v>
                </c:pt>
                <c:pt idx="1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EC-46AC-A297-3D2984742F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Удельный вес организаций (хозяйств), не осуществлявших с/х деятельность, %</c:v>
                </c:pt>
              </c:strCache>
            </c:strRef>
          </c:tx>
          <c:spPr>
            <a:solidFill>
              <a:srgbClr val="90C55F"/>
            </a:solidFill>
            <a:ln w="38100">
              <a:solidFill>
                <a:srgbClr val="90C55F"/>
              </a:solidFill>
            </a:ln>
          </c:spPr>
          <c:invertIfNegative val="0"/>
          <c:dLbls>
            <c:dLbl>
              <c:idx val="0"/>
              <c:layout>
                <c:manualLayout>
                  <c:x val="1.0503976924374638E-2"/>
                  <c:y val="-0.1158782657782769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DEC-46AC-A297-3D2984742F30}"/>
                </c:ext>
              </c:extLst>
            </c:dLbl>
            <c:dLbl>
              <c:idx val="1"/>
              <c:layout>
                <c:manualLayout>
                  <c:x val="-7.4379595682784218E-3"/>
                  <c:y val="-6.526001615436133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67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387588744816178"/>
                      <c:h val="0.121798025199197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DEC-46AC-A297-3D2984742F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61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DEC-46AC-A297-3D2984742F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100"/>
        <c:axId val="39524224"/>
        <c:axId val="39538688"/>
      </c:barChart>
      <c:catAx>
        <c:axId val="39524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ru-RU" sz="900" dirty="0" smtClean="0">
                    <a:solidFill>
                      <a:schemeClr val="tx1"/>
                    </a:solidFill>
                    <a:effectLst/>
                  </a:rPr>
                  <a:t>Индивидуальные </a:t>
                </a:r>
                <a:endParaRPr lang="en-US" sz="900" dirty="0" smtClean="0">
                  <a:solidFill>
                    <a:schemeClr val="tx1"/>
                  </a:solidFill>
                  <a:effectLst/>
                </a:endParaRPr>
              </a:p>
              <a:p>
                <a: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ru-RU" sz="900" dirty="0" smtClean="0">
                    <a:solidFill>
                      <a:schemeClr val="tx1"/>
                    </a:solidFill>
                    <a:effectLst/>
                  </a:rPr>
                  <a:t>предприниматели</a:t>
                </a:r>
                <a:endParaRPr lang="ru-RU" sz="9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11126438626160939"/>
              <c:y val="0.7610209226001968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9538688"/>
        <c:crosses val="autoZero"/>
        <c:auto val="1"/>
        <c:lblAlgn val="ctr"/>
        <c:lblOffset val="100"/>
        <c:noMultiLvlLbl val="0"/>
      </c:catAx>
      <c:valAx>
        <c:axId val="39538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9524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25885826771682E-2"/>
          <c:y val="1.79329075472833E-2"/>
          <c:w val="0.91174055155488343"/>
          <c:h val="0.69680305998814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Cубсидии (дотации)</c:v>
                </c:pt>
              </c:strCache>
            </c:strRef>
          </c:tx>
          <c:spPr>
            <a:solidFill>
              <a:srgbClr val="92D050"/>
            </a:solidFill>
            <a:ln>
              <a:gradFill>
                <a:gsLst>
                  <a:gs pos="0">
                    <a:schemeClr val="tx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Крестьянские (фермерские) хозяйства</c:v>
                </c:pt>
                <c:pt idx="2">
                  <c:v>Индивидуальные предприниматели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87.1</c:v>
                </c:pt>
                <c:pt idx="1">
                  <c:v>38.9</c:v>
                </c:pt>
                <c:pt idx="2">
                  <c:v>33.9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Крестьянские (фермерские) хозяйства</c:v>
                </c:pt>
                <c:pt idx="2">
                  <c:v>Индивидуальные предприниматели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23.9</c:v>
                </c:pt>
                <c:pt idx="1">
                  <c:v>12.3</c:v>
                </c:pt>
                <c:pt idx="2" formatCode="General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5"/>
        <c:overlap val="-7"/>
        <c:axId val="131120512"/>
        <c:axId val="117187712"/>
      </c:barChart>
      <c:catAx>
        <c:axId val="13112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alpha val="96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7187712"/>
        <c:crosses val="autoZero"/>
        <c:auto val="0"/>
        <c:lblAlgn val="ctr"/>
        <c:lblOffset val="200"/>
        <c:tickLblSkip val="1"/>
        <c:noMultiLvlLbl val="0"/>
      </c:catAx>
      <c:valAx>
        <c:axId val="11718771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one"/>
        <c:crossAx val="13112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4258440981305227"/>
          <c:y val="0.87485794600122035"/>
          <c:w val="0.26349676424841756"/>
          <c:h val="0.12514205399877967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57124501696913E-2"/>
          <c:y val="3.6272965879265262E-2"/>
          <c:w val="0.89537947923873584"/>
          <c:h val="0.5960052493438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Капельная система орошения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Sheet1!$B$2:$C$2</c:f>
              <c:numCache>
                <c:formatCode>General</c:formatCode>
                <c:ptCount val="2"/>
                <c:pt idx="0">
                  <c:v>2.1</c:v>
                </c:pt>
                <c:pt idx="1">
                  <c:v>1.2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Биологические методы защиты растений от вредителей и болезней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3.121764932821223E-3"/>
                  <c:y val="0.116728821484324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Sheet1!$B$3:$C$3</c:f>
              <c:numCache>
                <c:formatCode>General</c:formatCode>
                <c:ptCount val="2"/>
                <c:pt idx="0">
                  <c:v>11.6</c:v>
                </c:pt>
                <c:pt idx="1">
                  <c:v>6.2</c:v>
                </c:pt>
              </c:numCache>
            </c:numRef>
          </c:val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Система индивидуального кормления скота</c:v>
                </c:pt>
              </c:strCache>
            </c:strRef>
          </c:tx>
          <c:spPr>
            <a:solidFill>
              <a:srgbClr val="FF9999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Sheet1!$B$4:$C$4</c:f>
              <c:numCache>
                <c:formatCode>General</c:formatCode>
                <c:ptCount val="2"/>
                <c:pt idx="0">
                  <c:v>7.5</c:v>
                </c:pt>
                <c:pt idx="1">
                  <c:v>4.4000000000000004</c:v>
                </c:pt>
              </c:numCache>
            </c:numRef>
          </c:val>
        </c:ser>
        <c:ser>
          <c:idx val="5"/>
          <c:order val="3"/>
          <c:tx>
            <c:strRef>
              <c:f>Sheet1!$A$5</c:f>
              <c:strCache>
                <c:ptCount val="1"/>
                <c:pt idx="0">
                  <c:v>Метод бесклеточного содержания птицы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Sheet1!$B$5:$C$5</c:f>
              <c:numCache>
                <c:formatCode>General</c:formatCode>
                <c:ptCount val="2"/>
                <c:pt idx="0">
                  <c:v>1.4</c:v>
                </c:pt>
                <c:pt idx="1">
                  <c:v>0.9</c:v>
                </c:pt>
              </c:numCache>
            </c:numRef>
          </c:val>
        </c:ser>
        <c:ser>
          <c:idx val="2"/>
          <c:order val="4"/>
          <c:tx>
            <c:strRef>
              <c:f>Sheet1!$A$6</c:f>
              <c:strCache>
                <c:ptCount val="1"/>
                <c:pt idx="0">
                  <c:v>Очистные сооружения на животноводческих фермах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Sheet1!$B$6:$C$6</c:f>
              <c:numCache>
                <c:formatCode>General</c:formatCode>
                <c:ptCount val="2"/>
                <c:pt idx="0">
                  <c:v>7.5</c:v>
                </c:pt>
                <c:pt idx="1">
                  <c:v>1.3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14:spPr>
              </c14:invertSolidFillFmt>
            </c:ext>
          </c:extLst>
        </c:ser>
        <c:ser>
          <c:idx val="3"/>
          <c:order val="5"/>
          <c:tx>
            <c:strRef>
              <c:f>Sheet1!$A$7</c:f>
              <c:strCache>
                <c:ptCount val="1"/>
                <c:pt idx="0">
                  <c:v>Система водоотведения и отчиски производственных стоков</c:v>
                </c:pt>
              </c:strCache>
            </c:strRef>
          </c:tx>
          <c:spPr>
            <a:solidFill>
              <a:srgbClr val="FFFF00"/>
            </a:solidFill>
            <a:ln>
              <a:solidFill>
                <a:prstClr val="black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Sheet1!$B$7:$C$7</c:f>
              <c:numCache>
                <c:formatCode>0.0</c:formatCode>
                <c:ptCount val="2"/>
                <c:pt idx="0" formatCode="General">
                  <c:v>8.9</c:v>
                </c:pt>
                <c:pt idx="1">
                  <c:v>1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Систела точного вождения и дистанционного контроля качества выполнения технических процессов</c:v>
                </c:pt>
              </c:strCache>
            </c:strRef>
          </c:tx>
          <c:spPr>
            <a:solidFill>
              <a:srgbClr val="FF0000"/>
            </a:solidFill>
            <a:ln>
              <a:solidFill>
                <a:prstClr val="black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6.2435298656424434E-3"/>
                  <c:y val="9.8770541255967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Sheet1!$B$8:$C$8</c:f>
              <c:numCache>
                <c:formatCode>General</c:formatCode>
                <c:ptCount val="2"/>
                <c:pt idx="0">
                  <c:v>11.6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165056"/>
        <c:axId val="131347584"/>
      </c:barChart>
      <c:catAx>
        <c:axId val="117165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r">
                  <a:defRPr sz="1000">
                    <a:latin typeface="Arial" pitchFamily="34" charset="0"/>
                    <a:cs typeface="Arial" pitchFamily="34" charset="0"/>
                  </a:defRPr>
                </a:pPr>
                <a:r>
                  <a:rPr lang="ru-RU" sz="1000" dirty="0"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ru-RU" sz="1000" dirty="0" smtClean="0">
                    <a:latin typeface="Arial" pitchFamily="34" charset="0"/>
                    <a:cs typeface="Arial" pitchFamily="34" charset="0"/>
                  </a:rPr>
                  <a:t>                Сельскохозяйственные</a:t>
                </a:r>
                <a:r>
                  <a:rPr lang="ru-RU" sz="1000" baseline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000" baseline="0" dirty="0">
                    <a:latin typeface="Arial" pitchFamily="34" charset="0"/>
                    <a:cs typeface="Arial" pitchFamily="34" charset="0"/>
                  </a:rPr>
                  <a:t>организации       </a:t>
                </a:r>
                <a:r>
                  <a:rPr lang="ru-RU" sz="1000" baseline="0" dirty="0" smtClean="0">
                    <a:latin typeface="Arial" pitchFamily="34" charset="0"/>
                    <a:cs typeface="Arial" pitchFamily="34" charset="0"/>
                  </a:rPr>
                  <a:t>                 Крестьянские </a:t>
                </a:r>
                <a:r>
                  <a:rPr lang="ru-RU" sz="1000" baseline="0" dirty="0">
                    <a:latin typeface="Arial" pitchFamily="34" charset="0"/>
                    <a:cs typeface="Arial" pitchFamily="34" charset="0"/>
                  </a:rPr>
                  <a:t>(фермерские) </a:t>
                </a:r>
                <a:r>
                  <a:rPr lang="ru-RU" sz="1000" baseline="0" dirty="0" smtClean="0">
                    <a:latin typeface="Arial" pitchFamily="34" charset="0"/>
                    <a:cs typeface="Arial" pitchFamily="34" charset="0"/>
                  </a:rPr>
                  <a:t>хозяйства        и индивидуальные предприниматели</a:t>
                </a:r>
              </a:p>
              <a:p>
                <a:pPr algn="r">
                  <a:defRPr sz="1000">
                    <a:latin typeface="Arial" pitchFamily="34" charset="0"/>
                    <a:cs typeface="Arial" pitchFamily="34" charset="0"/>
                  </a:defRPr>
                </a:pPr>
                <a:r>
                  <a:rPr lang="ru-RU" sz="1000" baseline="0" dirty="0" smtClean="0">
                    <a:latin typeface="Arial" pitchFamily="34" charset="0"/>
                    <a:cs typeface="Arial" pitchFamily="34" charset="0"/>
                  </a:rPr>
                  <a:t>                                                                                                      </a:t>
                </a:r>
                <a:endParaRPr lang="ru-RU" sz="1000" baseline="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8.0436575138731148E-2"/>
              <c:y val="2.1394392114571052E-3"/>
            </c:manualLayout>
          </c:layout>
          <c:overlay val="0"/>
        </c:title>
        <c:numFmt formatCode="#,##0.00\ &quot;₽&quot;" sourceLinked="0"/>
        <c:majorTickMark val="none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1347584"/>
        <c:crossesAt val="0"/>
        <c:auto val="1"/>
        <c:lblAlgn val="ctr"/>
        <c:lblOffset val="100"/>
        <c:tickMarkSkip val="1"/>
        <c:noMultiLvlLbl val="0"/>
      </c:catAx>
      <c:valAx>
        <c:axId val="131347584"/>
        <c:scaling>
          <c:orientation val="minMax"/>
          <c:max val="12"/>
          <c:min val="0"/>
        </c:scaling>
        <c:delete val="1"/>
        <c:axPos val="l"/>
        <c:majorGridlines>
          <c:spPr>
            <a:ln w="12700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one"/>
        <c:crossAx val="117165056"/>
        <c:crosses val="autoZero"/>
        <c:crossBetween val="between"/>
        <c:majorUnit val="12"/>
        <c:minorUnit val="10"/>
      </c:valAx>
    </c:plotArea>
    <c:legend>
      <c:legendPos val="b"/>
      <c:layout>
        <c:manualLayout>
          <c:xMode val="edge"/>
          <c:yMode val="edge"/>
          <c:x val="1.6731922615134443E-2"/>
          <c:y val="0.6664235307204428"/>
          <c:w val="0.96078707304339295"/>
          <c:h val="0.2499531010791943"/>
        </c:manualLayout>
      </c:layout>
      <c:overlay val="0"/>
      <c:spPr>
        <a:ln>
          <a:solidFill>
            <a:srgbClr val="000000"/>
          </a:solidFill>
        </a:ln>
      </c:spPr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050" b="1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900" b="1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Личные подсобные </a:t>
            </a:r>
          </a:p>
          <a:p>
            <a:pPr algn="ctr" rtl="0">
              <a:defRPr lang="ru-RU" sz="1050" b="1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900" b="1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другие </a:t>
            </a:r>
          </a:p>
          <a:p>
            <a:pPr algn="ctr" rtl="0">
              <a:defRPr lang="ru-RU" sz="1050" b="1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900" b="1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индивидуальные </a:t>
            </a:r>
            <a:endParaRPr lang="en-US" sz="900" b="1" i="0" u="none" strike="noStrike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rtl="0">
              <a:defRPr lang="ru-RU" sz="1050" b="1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900" b="1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хозяйства граждан</a:t>
            </a:r>
            <a:endParaRPr lang="ru-RU" sz="900" b="1" i="0" u="none" strike="noStrik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4.6725868842855796E-2"/>
          <c:y val="0.83879742528608237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2599294522830816E-3"/>
          <c:y val="0.11761296898490346"/>
          <c:w val="0.41065491466848081"/>
          <c:h val="0.649898164171421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организаций (хозяйств), единиц</c:v>
                </c:pt>
              </c:strCache>
            </c:strRef>
          </c:tx>
          <c:spPr>
            <a:solidFill>
              <a:srgbClr val="FF9999"/>
            </a:solidFill>
            <a:ln w="38100">
              <a:solidFill>
                <a:srgbClr val="87C153"/>
              </a:solidFill>
            </a:ln>
          </c:spPr>
          <c:invertIfNegative val="0"/>
          <c:dLbls>
            <c:dLbl>
              <c:idx val="0"/>
              <c:layout>
                <c:manualLayout>
                  <c:x val="4.6337428666183714E-3"/>
                  <c:y val="-3.4305355499864298E-2"/>
                </c:manualLayout>
              </c:layout>
              <c:tx>
                <c:rich>
                  <a:bodyPr/>
                  <a:lstStyle/>
                  <a:p>
                    <a:r>
                      <a:rPr lang="en-US" sz="800" i="0" dirty="0" smtClean="0"/>
                      <a:t>94.3</a:t>
                    </a:r>
                    <a:r>
                      <a:rPr lang="ru-RU" sz="800" i="0" dirty="0" smtClean="0"/>
                      <a:t>%</a:t>
                    </a:r>
                    <a:endParaRPr lang="en-US" sz="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341920009403916E-3"/>
                  <c:y val="-7.0788054194371439E-2"/>
                </c:manualLayout>
              </c:layout>
              <c:tx>
                <c:rich>
                  <a:bodyPr/>
                  <a:lstStyle/>
                  <a:p>
                    <a:r>
                      <a:rPr lang="en-US" sz="800" i="0" dirty="0" smtClean="0"/>
                      <a:t>83.</a:t>
                    </a:r>
                    <a:r>
                      <a:rPr lang="ru-RU" sz="800" i="0" dirty="0" smtClean="0"/>
                      <a:t>5%</a:t>
                    </a:r>
                    <a:endParaRPr lang="en-US" sz="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348.9</c:v>
                </c:pt>
                <c:pt idx="1">
                  <c:v>347.6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Удельный вес организаций (хозяйств), не осуществлявших с/х деятельность, %</c:v>
                </c:pt>
              </c:strCache>
            </c:strRef>
          </c:tx>
          <c:spPr>
            <a:solidFill>
              <a:srgbClr val="90C55F"/>
            </a:solidFill>
            <a:ln w="38100">
              <a:solidFill>
                <a:srgbClr val="87C153"/>
              </a:solidFill>
            </a:ln>
          </c:spPr>
          <c:invertIfNegative val="0"/>
          <c:dLbls>
            <c:dLbl>
              <c:idx val="0"/>
              <c:layout>
                <c:manualLayout>
                  <c:x val="6.3490420256335535E-3"/>
                  <c:y val="-8.9117330217277524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sz="800" dirty="0" smtClean="0"/>
                      <a:t>48.9</a:t>
                    </a:r>
                    <a:r>
                      <a:rPr lang="ru-RU" sz="800" dirty="0" smtClean="0"/>
                      <a:t> тыс.</a:t>
                    </a:r>
                    <a:endParaRPr lang="en-US" sz="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025179020512925E-2"/>
                  <c:y val="-9.8868478899170373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sz="800" dirty="0" smtClean="0"/>
                      <a:t>47.6</a:t>
                    </a:r>
                    <a:r>
                      <a:rPr lang="ru-RU" sz="800" dirty="0" smtClean="0"/>
                      <a:t> тыс.</a:t>
                    </a:r>
                    <a:endParaRPr lang="en-US" sz="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55</c:v>
                </c:pt>
                <c:pt idx="1">
                  <c:v>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100"/>
        <c:axId val="39679104"/>
        <c:axId val="39680640"/>
      </c:barChart>
      <c:catAx>
        <c:axId val="3967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9680640"/>
        <c:crosses val="autoZero"/>
        <c:auto val="1"/>
        <c:lblAlgn val="ctr"/>
        <c:lblOffset val="100"/>
        <c:noMultiLvlLbl val="0"/>
      </c:catAx>
      <c:valAx>
        <c:axId val="396806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9679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062327481434268E-2"/>
          <c:y val="4.3290633543082734E-2"/>
          <c:w val="0.52997540613101513"/>
          <c:h val="0.669100584785394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Число организаций (хозяйств), единиц</c:v>
                </c:pt>
              </c:strCache>
            </c:strRef>
          </c:tx>
          <c:spPr>
            <a:solidFill>
              <a:srgbClr val="FF9999"/>
            </a:solidFill>
            <a:ln w="38100">
              <a:solidFill>
                <a:srgbClr val="90C55F"/>
              </a:solidFill>
            </a:ln>
          </c:spPr>
          <c:invertIfNegative val="0"/>
          <c:dLbls>
            <c:dLbl>
              <c:idx val="0"/>
              <c:layout>
                <c:manualLayout>
                  <c:x val="8.4564220870660435E-3"/>
                  <c:y val="-5.2191708402721193E-2"/>
                </c:manualLayout>
              </c:layout>
              <c:tx>
                <c:rich>
                  <a:bodyPr/>
                  <a:lstStyle/>
                  <a:p>
                    <a:r>
                      <a:rPr lang="en-US" sz="800" i="0" dirty="0" smtClean="0">
                        <a:solidFill>
                          <a:schemeClr val="tx1"/>
                        </a:solidFill>
                      </a:rPr>
                      <a:t>9</a:t>
                    </a:r>
                    <a:r>
                      <a:rPr lang="ru-RU" sz="800" i="0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sz="800" i="0" dirty="0" smtClean="0">
                        <a:solidFill>
                          <a:schemeClr val="tx1"/>
                        </a:solidFill>
                      </a:rPr>
                      <a:t>.8</a:t>
                    </a:r>
                    <a:r>
                      <a:rPr lang="en-US" sz="800" i="0" dirty="0" smtClean="0"/>
                      <a:t>%</a:t>
                    </a:r>
                    <a:endParaRPr lang="en-US" sz="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CC5-4F53-9D9A-332C6B5BA468}"/>
                </c:ext>
              </c:extLst>
            </c:dLbl>
            <c:dLbl>
              <c:idx val="1"/>
              <c:layout>
                <c:manualLayout>
                  <c:x val="1.2876935562239553E-2"/>
                  <c:y val="-5.4679447887931512E-2"/>
                </c:manualLayout>
              </c:layout>
              <c:tx>
                <c:rich>
                  <a:bodyPr/>
                  <a:lstStyle/>
                  <a:p>
                    <a:r>
                      <a:rPr lang="en-US" sz="800" i="0" dirty="0" smtClean="0"/>
                      <a:t>92.2%</a:t>
                    </a:r>
                    <a:endParaRPr lang="en-US" sz="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907952493919135"/>
                      <c:h val="4.82502240528571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CC5-4F53-9D9A-332C6B5BA4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C5-4F53-9D9A-332C6B5BA468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Удельный вес организаций (хозяйств), не осуществлявших с/х деятельность, %</c:v>
                </c:pt>
              </c:strCache>
            </c:strRef>
          </c:tx>
          <c:spPr>
            <a:solidFill>
              <a:srgbClr val="90C55F"/>
            </a:solidFill>
            <a:ln w="38100">
              <a:solidFill>
                <a:srgbClr val="90C55F"/>
              </a:solidFill>
            </a:ln>
          </c:spPr>
          <c:invertIfNegative val="0"/>
          <c:dLbls>
            <c:dLbl>
              <c:idx val="0"/>
              <c:layout>
                <c:manualLayout>
                  <c:x val="-1.1197830841597521E-2"/>
                  <c:y val="-0.1171211696839556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1450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695033061539554"/>
                      <c:h val="9.40054045990336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CC5-4F53-9D9A-332C6B5BA468}"/>
                </c:ext>
              </c:extLst>
            </c:dLbl>
            <c:dLbl>
              <c:idx val="1"/>
              <c:layout>
                <c:manualLayout>
                  <c:x val="1.5820579388826812E-3"/>
                  <c:y val="-9.85073402308028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1182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762131272758134"/>
                      <c:h val="9.40054045990336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CC5-4F53-9D9A-332C6B5BA4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45</c:v>
                </c:pt>
                <c:pt idx="1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CC5-4F53-9D9A-332C6B5BA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100"/>
        <c:axId val="39804928"/>
        <c:axId val="39806848"/>
      </c:barChart>
      <c:catAx>
        <c:axId val="39804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ru-RU" sz="900" dirty="0" smtClean="0">
                    <a:solidFill>
                      <a:schemeClr val="tx1"/>
                    </a:solidFill>
                    <a:effectLst/>
                  </a:rPr>
                  <a:t>Некоммерческие </a:t>
                </a:r>
                <a:endParaRPr lang="en-US" sz="900" dirty="0" smtClean="0">
                  <a:solidFill>
                    <a:schemeClr val="tx1"/>
                  </a:solidFill>
                  <a:effectLst/>
                </a:endParaRPr>
              </a:p>
              <a:p>
                <a: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ru-RU" sz="900" dirty="0" smtClean="0">
                    <a:solidFill>
                      <a:schemeClr val="tx1"/>
                    </a:solidFill>
                    <a:effectLst/>
                  </a:rPr>
                  <a:t>объединения граждан</a:t>
                </a:r>
                <a:endParaRPr lang="ru-RU" sz="9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16741807362789629"/>
              <c:y val="0.8144249893199542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9806848"/>
        <c:crosses val="autoZero"/>
        <c:auto val="1"/>
        <c:lblAlgn val="ctr"/>
        <c:lblOffset val="100"/>
        <c:noMultiLvlLbl val="0"/>
      </c:catAx>
      <c:valAx>
        <c:axId val="39806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9804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aseline="0">
                <a:latin typeface="Arial" pitchFamily="34" charset="0"/>
                <a:cs typeface="Arial" pitchFamily="34" charset="0"/>
              </a:defRPr>
            </a:pPr>
            <a:r>
              <a:rPr lang="ru-RU" sz="1100" baseline="0" dirty="0"/>
              <a:t> мужчины</a:t>
            </a:r>
          </a:p>
          <a:p>
            <a:pPr>
              <a:defRPr sz="1100" baseline="0">
                <a:latin typeface="Arial" pitchFamily="34" charset="0"/>
                <a:cs typeface="Arial" pitchFamily="34" charset="0"/>
              </a:defRPr>
            </a:pPr>
            <a:r>
              <a:rPr lang="ru-RU" sz="1100" b="0" i="1" baseline="0" dirty="0"/>
              <a:t>(в процентах от общей численности руководителей - мужчин)</a:t>
            </a:r>
          </a:p>
          <a:p>
            <a:pPr>
              <a:defRPr sz="1100" baseline="0">
                <a:latin typeface="Arial" pitchFamily="34" charset="0"/>
                <a:cs typeface="Arial" pitchFamily="34" charset="0"/>
              </a:defRPr>
            </a:pPr>
            <a:r>
              <a:rPr lang="ru-RU" sz="1100" baseline="0" dirty="0"/>
              <a:t> </a:t>
            </a:r>
          </a:p>
        </c:rich>
      </c:tx>
      <c:layout>
        <c:manualLayout>
          <c:xMode val="edge"/>
          <c:yMode val="edge"/>
          <c:x val="0.13187514912908616"/>
          <c:y val="7.985023377454246E-4"/>
        </c:manualLayout>
      </c:layout>
      <c:overlay val="0"/>
    </c:title>
    <c:autoTitleDeleted val="0"/>
    <c:view3D>
      <c:rotX val="2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374789358613527E-2"/>
          <c:y val="0.23908690457600976"/>
          <c:w val="0.85535240736390161"/>
          <c:h val="0.688263259699894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25"/>
          <c:dPt>
            <c:idx val="2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>
                <a:outerShdw blurRad="152400" dist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1.4759800231333721E-2"/>
                  <c:y val="-5.010146532978598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100684261974585E-3"/>
                  <c:y val="-0.2923588039867144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2" b="1" baseline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 29 лет</c:v>
                </c:pt>
                <c:pt idx="1">
                  <c:v>29-49 лет</c:v>
                </c:pt>
                <c:pt idx="2">
                  <c:v>50и более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1.6</c:v>
                </c:pt>
                <c:pt idx="1">
                  <c:v>27.4</c:v>
                </c:pt>
                <c:pt idx="2" formatCode="0.0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47">
          <a:noFill/>
        </a:ln>
      </c:spPr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302" dirty="0">
                <a:latin typeface="Arial" pitchFamily="34" charset="0"/>
                <a:cs typeface="Arial" pitchFamily="34" charset="0"/>
              </a:rPr>
              <a:t>женщины</a:t>
            </a:r>
            <a:br>
              <a:rPr lang="ru-RU" sz="1302" dirty="0">
                <a:latin typeface="Arial" pitchFamily="34" charset="0"/>
                <a:cs typeface="Arial" pitchFamily="34" charset="0"/>
              </a:rPr>
            </a:br>
            <a:r>
              <a:rPr lang="ru-RU" sz="1100" b="0" i="1" baseline="0" dirty="0">
                <a:latin typeface="Arial" pitchFamily="34" charset="0"/>
                <a:cs typeface="Arial" pitchFamily="34" charset="0"/>
              </a:rPr>
              <a:t>(в процентах от общей численности руководителей - женщин)</a:t>
            </a:r>
            <a:endParaRPr lang="ru-RU" sz="1100" i="1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6127488196206879"/>
          <c:y val="3.4952607668227746E-3"/>
        </c:manualLayout>
      </c:layout>
      <c:overlay val="0"/>
    </c:title>
    <c:autoTitleDeleted val="0"/>
    <c:view3D>
      <c:rotX val="2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287340115543424E-2"/>
          <c:y val="0.28060411053269502"/>
          <c:w val="0.85535240736390161"/>
          <c:h val="0.688263259699894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Женщины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152400" dist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25"/>
          <c:dPt>
            <c:idx val="2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>
                <a:outerShdw blurRad="152400" dist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5.9039200925335752E-2"/>
                  <c:y val="-0.100202930659571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096418732782433E-2"/>
                  <c:y val="-0.2303433001107419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1" b="1" baseline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 29 лет</c:v>
                </c:pt>
                <c:pt idx="1">
                  <c:v>29-49 лет</c:v>
                </c:pt>
                <c:pt idx="2">
                  <c:v>50и более лет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1">
                  <c:v>46.2</c:v>
                </c:pt>
                <c:pt idx="2">
                  <c:v>53.8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34">
          <a:noFill/>
        </a:ln>
      </c:spPr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ужчины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>
              <a:defRPr sz="1100"/>
            </a:pPr>
            <a:r>
              <a:rPr lang="ru-RU" sz="1100" b="0" i="1" dirty="0">
                <a:latin typeface="Arial" pitchFamily="34" charset="0"/>
                <a:cs typeface="Arial" pitchFamily="34" charset="0"/>
              </a:rPr>
              <a:t>(в процентах от общей</a:t>
            </a:r>
            <a:r>
              <a:rPr lang="ru-RU" sz="1100" b="0" i="1" baseline="0" dirty="0">
                <a:latin typeface="Arial" pitchFamily="34" charset="0"/>
                <a:cs typeface="Arial" pitchFamily="34" charset="0"/>
              </a:rPr>
              <a:t>  </a:t>
            </a:r>
            <a:endParaRPr lang="ru-RU" sz="1100" b="0" i="1" baseline="0" dirty="0" smtClean="0">
              <a:latin typeface="Arial" pitchFamily="34" charset="0"/>
              <a:cs typeface="Arial" pitchFamily="34" charset="0"/>
            </a:endParaRPr>
          </a:p>
          <a:p>
            <a:pPr>
              <a:defRPr sz="1100"/>
            </a:pPr>
            <a:r>
              <a:rPr lang="ru-RU" sz="1100" b="0" i="1" baseline="0" dirty="0" smtClean="0">
                <a:latin typeface="Arial" pitchFamily="34" charset="0"/>
                <a:cs typeface="Arial" pitchFamily="34" charset="0"/>
              </a:rPr>
              <a:t>численности глав </a:t>
            </a:r>
            <a:r>
              <a:rPr lang="ru-RU" sz="1100" b="0" i="1" baseline="0" dirty="0">
                <a:latin typeface="Arial" pitchFamily="34" charset="0"/>
                <a:cs typeface="Arial" pitchFamily="34" charset="0"/>
              </a:rPr>
              <a:t>- мужчин)</a:t>
            </a:r>
            <a:endParaRPr lang="ru-RU" sz="1100" b="0" i="1" dirty="0">
              <a:latin typeface="Arial" pitchFamily="34" charset="0"/>
              <a:cs typeface="Arial" pitchFamily="34" charset="0"/>
            </a:endParaRPr>
          </a:p>
          <a:p>
            <a:pPr>
              <a:defRPr sz="1100"/>
            </a:pPr>
            <a:endParaRPr lang="ru-RU" sz="1100" dirty="0"/>
          </a:p>
          <a:p>
            <a:pPr>
              <a:defRPr sz="1100"/>
            </a:pPr>
            <a:endParaRPr lang="ru-RU" sz="1100" b="0" dirty="0"/>
          </a:p>
          <a:p>
            <a:pPr>
              <a:defRPr sz="1100"/>
            </a:pPr>
            <a:endParaRPr lang="ru-RU" sz="1100" dirty="0"/>
          </a:p>
        </c:rich>
      </c:tx>
      <c:layout>
        <c:manualLayout>
          <c:xMode val="edge"/>
          <c:yMode val="edge"/>
          <c:x val="0.14706853310003046"/>
          <c:y val="0"/>
        </c:manualLayout>
      </c:layout>
      <c:overlay val="1"/>
    </c:title>
    <c:autoTitleDeleted val="0"/>
    <c:view3D>
      <c:rotX val="2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703775278742904E-4"/>
          <c:y val="1.6647919010123761E-3"/>
          <c:w val="0.99938299924159957"/>
          <c:h val="0.996115652740859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165100" dist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25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165100" dist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>
                <a:outerShdw blurRad="165100" dist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165100" dist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4.481711715860217E-2"/>
                  <c:y val="-2.188817306927618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934120380386473E-2"/>
                  <c:y val="-0.2563534206465392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812201914190548"/>
                  <c:y val="-9.5786511955608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18-29 лет</c:v>
                </c:pt>
                <c:pt idx="1">
                  <c:v>29-49лет</c:v>
                </c:pt>
                <c:pt idx="2">
                  <c:v>50 и более лет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10.200000000000001</c:v>
                </c:pt>
                <c:pt idx="1">
                  <c:v>51.7</c:v>
                </c:pt>
                <c:pt idx="2">
                  <c:v>38.1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35">
          <a:noFill/>
        </a:ln>
      </c:spPr>
    </c:plotArea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0.04375</cdr:x>
      <cdr:y>0.78282</cdr:y>
    </cdr:from>
    <cdr:to>
      <cdr:x>0.94912</cdr:x>
      <cdr:y>0.8489</cdr:y>
    </cdr:to>
    <cdr:grpSp>
      <cdr:nvGrpSpPr>
        <cdr:cNvPr id="3" name="Группа 2"/>
        <cdr:cNvGrpSpPr/>
      </cdr:nvGrpSpPr>
      <cdr:grpSpPr>
        <a:xfrm xmlns:a="http://schemas.openxmlformats.org/drawingml/2006/main">
          <a:off x="360045" y="2987573"/>
          <a:ext cx="7450833" cy="252189"/>
          <a:chOff x="663295" y="3585992"/>
          <a:chExt cx="7450853" cy="213717"/>
        </a:xfrm>
        <a:solidFill xmlns:a="http://schemas.openxmlformats.org/drawingml/2006/main">
          <a:sysClr val="window" lastClr="FFFFFF"/>
        </a:solidFill>
      </cdr:grpSpPr>
      <cdr:sp macro="" textlink="">
        <cdr:nvSpPr>
          <cdr:cNvPr id="4" name="TextBox 14"/>
          <cdr:cNvSpPr txBox="1"/>
        </cdr:nvSpPr>
        <cdr:spPr>
          <a:xfrm xmlns:a="http://schemas.openxmlformats.org/drawingml/2006/main">
            <a:off x="663295" y="3601657"/>
            <a:ext cx="432049" cy="182566"/>
          </a:xfrm>
          <a:prstGeom xmlns:a="http://schemas.openxmlformats.org/drawingml/2006/main" prst="rect">
            <a:avLst/>
          </a:prstGeom>
          <a:grp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063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126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189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251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5314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2377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199440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6503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cdr:txBody>
      </cdr:sp>
      <cdr:sp macro="" textlink="">
        <cdr:nvSpPr>
          <cdr:cNvPr id="5" name="TextBox 19"/>
          <cdr:cNvSpPr txBox="1"/>
        </cdr:nvSpPr>
        <cdr:spPr>
          <a:xfrm xmlns:a="http://schemas.openxmlformats.org/drawingml/2006/main">
            <a:off x="1167352" y="3598765"/>
            <a:ext cx="500066" cy="182566"/>
          </a:xfrm>
          <a:prstGeom xmlns:a="http://schemas.openxmlformats.org/drawingml/2006/main" prst="rect">
            <a:avLst/>
          </a:prstGeom>
          <a:grp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063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126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189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251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5314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2377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199440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6503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cdr:txBody>
      </cdr:sp>
      <cdr:sp macro="" textlink="">
        <cdr:nvSpPr>
          <cdr:cNvPr id="6" name="TextBox 15"/>
          <cdr:cNvSpPr txBox="1"/>
        </cdr:nvSpPr>
        <cdr:spPr>
          <a:xfrm xmlns:a="http://schemas.openxmlformats.org/drawingml/2006/main">
            <a:off x="2175467" y="3595874"/>
            <a:ext cx="500066" cy="182566"/>
          </a:xfrm>
          <a:prstGeom xmlns:a="http://schemas.openxmlformats.org/drawingml/2006/main" prst="rect">
            <a:avLst/>
          </a:prstGeom>
          <a:grp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063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126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189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251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5314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2377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199440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6503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cdr:txBody>
      </cdr:sp>
      <cdr:sp macro="" textlink="">
        <cdr:nvSpPr>
          <cdr:cNvPr id="7" name="TextBox 20"/>
          <cdr:cNvSpPr txBox="1"/>
        </cdr:nvSpPr>
        <cdr:spPr>
          <a:xfrm xmlns:a="http://schemas.openxmlformats.org/drawingml/2006/main">
            <a:off x="2789532" y="3592983"/>
            <a:ext cx="500066" cy="182566"/>
          </a:xfrm>
          <a:prstGeom xmlns:a="http://schemas.openxmlformats.org/drawingml/2006/main" prst="rect">
            <a:avLst/>
          </a:prstGeom>
          <a:grp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063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126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189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251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5314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2377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199440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6503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cdr:txBody>
      </cdr:sp>
      <cdr:sp macro="" textlink="">
        <cdr:nvSpPr>
          <cdr:cNvPr id="8" name="TextBox 16"/>
          <cdr:cNvSpPr txBox="1"/>
        </cdr:nvSpPr>
        <cdr:spPr>
          <a:xfrm xmlns:a="http://schemas.openxmlformats.org/drawingml/2006/main">
            <a:off x="3831656" y="3601657"/>
            <a:ext cx="500066" cy="182566"/>
          </a:xfrm>
          <a:prstGeom xmlns:a="http://schemas.openxmlformats.org/drawingml/2006/main" prst="rect">
            <a:avLst/>
          </a:prstGeom>
          <a:grp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063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126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189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251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5314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2377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199440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6503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cdr:txBody>
      </cdr:sp>
      <cdr:sp macro="" textlink="">
        <cdr:nvSpPr>
          <cdr:cNvPr id="9" name="TextBox 21"/>
          <cdr:cNvSpPr txBox="1"/>
        </cdr:nvSpPr>
        <cdr:spPr>
          <a:xfrm xmlns:a="http://schemas.openxmlformats.org/drawingml/2006/main">
            <a:off x="4407722" y="3617140"/>
            <a:ext cx="500066" cy="182566"/>
          </a:xfrm>
          <a:prstGeom xmlns:a="http://schemas.openxmlformats.org/drawingml/2006/main" prst="rect">
            <a:avLst/>
          </a:prstGeom>
          <a:grp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063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126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189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251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5314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2377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199440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6503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cdr:txBody>
      </cdr:sp>
      <cdr:sp macro="" textlink="">
        <cdr:nvSpPr>
          <cdr:cNvPr id="10" name="TextBox 17"/>
          <cdr:cNvSpPr txBox="1"/>
        </cdr:nvSpPr>
        <cdr:spPr>
          <a:xfrm xmlns:a="http://schemas.openxmlformats.org/drawingml/2006/main">
            <a:off x="5415838" y="3617142"/>
            <a:ext cx="504057" cy="182566"/>
          </a:xfrm>
          <a:prstGeom xmlns:a="http://schemas.openxmlformats.org/drawingml/2006/main" prst="rect">
            <a:avLst/>
          </a:prstGeom>
          <a:grp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063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126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189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251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5314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2377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199440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6503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cdr:txBody>
      </cdr:sp>
      <cdr:sp macro="" textlink="">
        <cdr:nvSpPr>
          <cdr:cNvPr id="11" name="TextBox 22"/>
          <cdr:cNvSpPr txBox="1"/>
        </cdr:nvSpPr>
        <cdr:spPr>
          <a:xfrm xmlns:a="http://schemas.openxmlformats.org/drawingml/2006/main">
            <a:off x="5991903" y="3617141"/>
            <a:ext cx="500066" cy="182566"/>
          </a:xfrm>
          <a:prstGeom xmlns:a="http://schemas.openxmlformats.org/drawingml/2006/main" prst="rect">
            <a:avLst/>
          </a:prstGeom>
          <a:grp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063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126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189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251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5314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2377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199440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6503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cdr:txBody>
      </cdr:sp>
      <cdr:sp macro="" textlink="">
        <cdr:nvSpPr>
          <cdr:cNvPr id="12" name="TextBox 18"/>
          <cdr:cNvSpPr txBox="1"/>
        </cdr:nvSpPr>
        <cdr:spPr>
          <a:xfrm xmlns:a="http://schemas.openxmlformats.org/drawingml/2006/main">
            <a:off x="7072026" y="3617143"/>
            <a:ext cx="500066" cy="182566"/>
          </a:xfrm>
          <a:prstGeom xmlns:a="http://schemas.openxmlformats.org/drawingml/2006/main" prst="rect">
            <a:avLst/>
          </a:prstGeom>
          <a:grp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063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126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189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251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5314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2377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199440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6503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cdr:txBody>
      </cdr:sp>
      <cdr:sp macro="" textlink="">
        <cdr:nvSpPr>
          <cdr:cNvPr id="13" name="TextBox 23"/>
          <cdr:cNvSpPr txBox="1"/>
        </cdr:nvSpPr>
        <cdr:spPr>
          <a:xfrm xmlns:a="http://schemas.openxmlformats.org/drawingml/2006/main">
            <a:off x="7614082" y="3585992"/>
            <a:ext cx="500066" cy="182566"/>
          </a:xfrm>
          <a:prstGeom xmlns:a="http://schemas.openxmlformats.org/drawingml/2006/main" prst="rect">
            <a:avLst/>
          </a:prstGeom>
          <a:grp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063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126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189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251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5314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2377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199440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6503" algn="l" defTabSz="914126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0.13125</cdr:x>
      <cdr:y>0.39623</cdr:y>
    </cdr:from>
    <cdr:to>
      <cdr:x>0.16625</cdr:x>
      <cdr:y>0.43396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080120" y="1512168"/>
          <a:ext cx="288032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0.105</cdr:x>
      <cdr:y>0.58979</cdr:y>
    </cdr:from>
    <cdr:to>
      <cdr:x>0.18375</cdr:x>
      <cdr:y>0.66038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864096" y="2250894"/>
          <a:ext cx="648072" cy="269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800" b="1" dirty="0" smtClean="0">
              <a:latin typeface="Arial" panose="020B0604020202020204" pitchFamily="34" charset="0"/>
              <a:cs typeface="Arial" panose="020B0604020202020204" pitchFamily="34" charset="0"/>
            </a:rPr>
            <a:t>72.5%</a:t>
          </a:r>
          <a:endParaRPr lang="ru-RU" sz="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0.28875</cdr:x>
      <cdr:y>0.30189</cdr:y>
    </cdr:from>
    <cdr:to>
      <cdr:x>0.38499</cdr:x>
      <cdr:y>0.34972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2376264" y="1152128"/>
          <a:ext cx="792088" cy="182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н</a:t>
          </a:r>
          <a:r>
            <a:rPr lang="ru-RU" sz="800" b="1" dirty="0" smtClean="0">
              <a:latin typeface="Arial" panose="020B0604020202020204" pitchFamily="34" charset="0"/>
              <a:cs typeface="Arial" panose="020B0604020202020204" pitchFamily="34" charset="0"/>
            </a:rPr>
            <a:t>а 27.6%</a:t>
          </a:r>
          <a:endParaRPr lang="ru-RU" sz="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0.48999</cdr:x>
      <cdr:y>0.57547</cdr:y>
    </cdr:from>
    <cdr:to>
      <cdr:x>0.56874</cdr:x>
      <cdr:y>0.74528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4032448" y="2196244"/>
          <a:ext cx="648071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н</a:t>
          </a:r>
          <a:r>
            <a:rPr lang="ru-RU" sz="800" b="1" dirty="0" smtClean="0">
              <a:latin typeface="Arial" panose="020B0604020202020204" pitchFamily="34" charset="0"/>
              <a:cs typeface="Arial" panose="020B0604020202020204" pitchFamily="34" charset="0"/>
            </a:rPr>
            <a:t>а 26.4%</a:t>
          </a:r>
          <a:endParaRPr lang="ru-RU" sz="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0.88374</cdr:x>
      <cdr:y>0.41509</cdr:y>
    </cdr:from>
    <cdr:to>
      <cdr:x>0.95374</cdr:x>
      <cdr:y>0.50986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272827" y="1584177"/>
          <a:ext cx="576072" cy="36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800" b="1" dirty="0" smtClean="0">
              <a:latin typeface="Arial" panose="020B0604020202020204" pitchFamily="34" charset="0"/>
              <a:cs typeface="Arial" panose="020B0604020202020204" pitchFamily="34" charset="0"/>
            </a:rPr>
            <a:t>на</a:t>
          </a:r>
        </a:p>
        <a:p xmlns:a="http://schemas.openxmlformats.org/drawingml/2006/main">
          <a:pPr algn="ctr"/>
          <a:r>
            <a:rPr lang="ru-RU" sz="800" b="1" dirty="0" smtClean="0">
              <a:latin typeface="Arial" panose="020B0604020202020204" pitchFamily="34" charset="0"/>
              <a:cs typeface="Arial" panose="020B0604020202020204" pitchFamily="34" charset="0"/>
            </a:rPr>
            <a:t>18.5%</a:t>
          </a:r>
          <a:endParaRPr lang="ru-RU" sz="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0.13125</cdr:x>
      <cdr:y>0.64151</cdr:y>
    </cdr:from>
    <cdr:to>
      <cdr:x>0.15166</cdr:x>
      <cdr:y>0.69811</cdr:y>
    </cdr:to>
    <cdr:sp macro="" textlink="">
      <cdr:nvSpPr>
        <cdr:cNvPr id="21" name="Стрелка вниз 20"/>
        <cdr:cNvSpPr/>
      </cdr:nvSpPr>
      <cdr:spPr>
        <a:xfrm xmlns:a="http://schemas.openxmlformats.org/drawingml/2006/main">
          <a:off x="1080120" y="2448272"/>
          <a:ext cx="168019" cy="21602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0.86184</cdr:y>
    </cdr:from>
    <cdr:to>
      <cdr:x>0.975</cdr:x>
      <cdr:y>0.95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2482374"/>
          <a:ext cx="2070635" cy="253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b="1" dirty="0" smtClean="0">
              <a:latin typeface="Arial" pitchFamily="34" charset="0"/>
              <a:cs typeface="Arial" pitchFamily="34" charset="0"/>
            </a:rPr>
            <a:t>  </a:t>
          </a:r>
          <a:r>
            <a:rPr lang="ru-RU" sz="1000" b="1" dirty="0" smtClean="0">
              <a:latin typeface="Arial" pitchFamily="34" charset="0"/>
              <a:cs typeface="Arial" pitchFamily="34" charset="0"/>
            </a:rPr>
            <a:t> 2006   </a:t>
          </a:r>
          <a:r>
            <a:rPr lang="en-US" sz="1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dirty="0" smtClean="0">
              <a:latin typeface="Arial" pitchFamily="34" charset="0"/>
              <a:cs typeface="Arial" pitchFamily="34" charset="0"/>
            </a:rPr>
            <a:t> 2016       </a:t>
          </a:r>
          <a:r>
            <a:rPr lang="en-US" sz="1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dirty="0" smtClean="0">
              <a:latin typeface="Arial" pitchFamily="34" charset="0"/>
              <a:cs typeface="Arial" pitchFamily="34" charset="0"/>
            </a:rPr>
            <a:t> 2006  </a:t>
          </a:r>
          <a:r>
            <a:rPr lang="en-US" sz="1000" b="1" dirty="0" smtClean="0">
              <a:latin typeface="Arial" pitchFamily="34" charset="0"/>
              <a:cs typeface="Arial" pitchFamily="34" charset="0"/>
            </a:rPr>
            <a:t>   </a:t>
          </a:r>
          <a:r>
            <a:rPr lang="ru-RU" sz="1000" b="1" dirty="0" smtClean="0">
              <a:latin typeface="Arial" pitchFamily="34" charset="0"/>
              <a:cs typeface="Arial" pitchFamily="34" charset="0"/>
            </a:rPr>
            <a:t>2016 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0.88462</cdr:y>
    </cdr:from>
    <cdr:to>
      <cdr:x>0.975</cdr:x>
      <cdr:y>0.94231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3312368"/>
          <a:ext cx="2070635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700" b="1" dirty="0" smtClean="0">
              <a:latin typeface="Arial" pitchFamily="34" charset="0"/>
              <a:cs typeface="Arial" pitchFamily="34" charset="0"/>
            </a:rPr>
            <a:t>  </a:t>
          </a:r>
          <a:r>
            <a:rPr lang="ru-RU" sz="7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dirty="0" smtClean="0">
              <a:latin typeface="Arial" pitchFamily="34" charset="0"/>
              <a:cs typeface="Arial" pitchFamily="34" charset="0"/>
            </a:rPr>
            <a:t>2006  </a:t>
          </a:r>
          <a:r>
            <a:rPr lang="en-US" sz="1000" b="1" dirty="0" smtClean="0">
              <a:latin typeface="Arial" pitchFamily="34" charset="0"/>
              <a:cs typeface="Arial" pitchFamily="34" charset="0"/>
            </a:rPr>
            <a:t>   </a:t>
          </a:r>
          <a:r>
            <a:rPr lang="ru-RU" sz="1000" b="1" dirty="0" smtClean="0">
              <a:latin typeface="Arial" pitchFamily="34" charset="0"/>
              <a:cs typeface="Arial" pitchFamily="34" charset="0"/>
            </a:rPr>
            <a:t>2016         2006 </a:t>
          </a:r>
          <a:r>
            <a:rPr lang="en-US" sz="1000" b="1" dirty="0" smtClean="0">
              <a:latin typeface="Arial" pitchFamily="34" charset="0"/>
              <a:cs typeface="Arial" pitchFamily="34" charset="0"/>
            </a:rPr>
            <a:t>  </a:t>
          </a:r>
          <a:r>
            <a:rPr lang="ru-RU" sz="1000" b="1" dirty="0" smtClean="0">
              <a:latin typeface="Arial" pitchFamily="34" charset="0"/>
              <a:cs typeface="Arial" pitchFamily="34" charset="0"/>
            </a:rPr>
            <a:t>  2016 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0.88235</cdr:y>
    </cdr:from>
    <cdr:to>
      <cdr:x>0.975</cdr:x>
      <cdr:y>0.94118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3240360"/>
          <a:ext cx="2070635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b="1" dirty="0" smtClean="0">
              <a:latin typeface="Arial" pitchFamily="34" charset="0"/>
              <a:cs typeface="Arial" pitchFamily="34" charset="0"/>
            </a:rPr>
            <a:t>   </a:t>
          </a:r>
          <a:r>
            <a:rPr lang="ru-RU" sz="1000" b="1" dirty="0" smtClean="0">
              <a:latin typeface="Arial" pitchFamily="34" charset="0"/>
              <a:cs typeface="Arial" pitchFamily="34" charset="0"/>
            </a:rPr>
            <a:t>2006   </a:t>
          </a:r>
          <a:r>
            <a:rPr lang="en-US" sz="1000" b="1" dirty="0" smtClean="0">
              <a:latin typeface="Arial" pitchFamily="34" charset="0"/>
              <a:cs typeface="Arial" pitchFamily="34" charset="0"/>
            </a:rPr>
            <a:t>  </a:t>
          </a:r>
          <a:r>
            <a:rPr lang="ru-RU" sz="1000" b="1" dirty="0" smtClean="0">
              <a:latin typeface="Arial" pitchFamily="34" charset="0"/>
              <a:cs typeface="Arial" pitchFamily="34" charset="0"/>
            </a:rPr>
            <a:t>2016         2006  </a:t>
          </a:r>
          <a:r>
            <a:rPr lang="en-US" sz="1000" b="1" dirty="0" smtClean="0">
              <a:latin typeface="Arial" pitchFamily="34" charset="0"/>
              <a:cs typeface="Arial" pitchFamily="34" charset="0"/>
            </a:rPr>
            <a:t>   </a:t>
          </a:r>
          <a:r>
            <a:rPr lang="ru-RU" sz="1000" b="1" dirty="0" smtClean="0">
              <a:latin typeface="Arial" pitchFamily="34" charset="0"/>
              <a:cs typeface="Arial" pitchFamily="34" charset="0"/>
            </a:rPr>
            <a:t> 2016 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0.60513</cdr:y>
    </cdr:from>
    <cdr:to>
      <cdr:x>0.07209</cdr:x>
      <cdr:y>0.76951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871482"/>
          <a:ext cx="472388" cy="236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2016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0.62988</cdr:y>
    </cdr:from>
    <cdr:to>
      <cdr:x>0.07209</cdr:x>
      <cdr:y>0.8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907128"/>
          <a:ext cx="472388" cy="24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2016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0.82993</cdr:y>
    </cdr:from>
    <cdr:to>
      <cdr:x>0.975</cdr:x>
      <cdr:y>0.88435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2196244"/>
          <a:ext cx="2176442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700" b="1" dirty="0" smtClean="0">
              <a:latin typeface="Arial" pitchFamily="34" charset="0"/>
              <a:cs typeface="Arial" pitchFamily="34" charset="0"/>
            </a:rPr>
            <a:t> 2006    2016        2006     2016         2006    2016 </a:t>
          </a:r>
          <a:endParaRPr lang="ru-RU" sz="7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0.05882</cdr:x>
      <cdr:y>0.87234</cdr:y>
    </cdr:from>
    <cdr:to>
      <cdr:x>0.99562</cdr:x>
      <cdr:y>0.92084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2952328"/>
          <a:ext cx="2293541" cy="164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700" b="1" dirty="0" smtClean="0">
              <a:latin typeface="Arial" pitchFamily="34" charset="0"/>
              <a:cs typeface="Arial" pitchFamily="34" charset="0"/>
            </a:rPr>
            <a:t> 2006    2016         2006      2016         2006     2016 </a:t>
          </a:r>
          <a:endParaRPr lang="ru-RU" sz="7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0.92913</cdr:y>
    </cdr:from>
    <cdr:to>
      <cdr:x>1</cdr:x>
      <cdr:y>0.98602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-72008" y="2832313"/>
          <a:ext cx="2088232" cy="173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700" b="1" dirty="0" smtClean="0">
              <a:latin typeface="Arial" pitchFamily="34" charset="0"/>
              <a:cs typeface="Arial" pitchFamily="34" charset="0"/>
            </a:rPr>
            <a:t> 2006   2016       2006    2016       2006    2016 </a:t>
          </a:r>
          <a:endParaRPr lang="ru-RU" sz="7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7.97973E-17</cdr:x>
      <cdr:y>0.9375</cdr:y>
    </cdr:from>
    <cdr:to>
      <cdr:x>1</cdr:x>
      <cdr:y>0.96595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512" y="3240359"/>
          <a:ext cx="2196752" cy="98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700" b="1" dirty="0" smtClean="0">
              <a:latin typeface="Arial" pitchFamily="34" charset="0"/>
              <a:cs typeface="Arial" pitchFamily="34" charset="0"/>
            </a:rPr>
            <a:t>   2006   2016          2006    2016          2006   2016 </a:t>
          </a:r>
          <a:endParaRPr lang="ru-RU" sz="7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0.29601</cdr:x>
      <cdr:y>0.78752</cdr:y>
    </cdr:from>
    <cdr:to>
      <cdr:x>0.40132</cdr:x>
      <cdr:y>0.78752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214400" y="3118912"/>
          <a:ext cx="432048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9999"/>
          </a:solidFill>
          <a:miter lim="800000"/>
        </a:ln>
        <a:effectLst xmlns:a="http://schemas.openxmlformats.org/drawingml/2006/main">
          <a:softEdge rad="0"/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0.29508</cdr:x>
      <cdr:y>0.64865</cdr:y>
    </cdr:from>
    <cdr:to>
      <cdr:x>0.39344</cdr:x>
      <cdr:y>0.64865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1296144" y="1728192"/>
          <a:ext cx="432048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99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0.2745</cdr:x>
      <cdr:y>0.56875</cdr:y>
    </cdr:from>
    <cdr:to>
      <cdr:x>0.2755</cdr:x>
      <cdr:y>0.56975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1489" y="267286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0.23017</cdr:x>
      <cdr:y>0.75672</cdr:y>
    </cdr:from>
    <cdr:to>
      <cdr:x>0.80301</cdr:x>
      <cdr:y>0.99991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9457" y="2540977"/>
          <a:ext cx="3059723" cy="817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0.52961</cdr:x>
      <cdr:y>0.76195</cdr:y>
    </cdr:from>
    <cdr:to>
      <cdr:x>0.70093</cdr:x>
      <cdr:y>0.99991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29658" y="2558561"/>
          <a:ext cx="914400" cy="80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0.30851</cdr:x>
      <cdr:y>0.72805</cdr:y>
    </cdr:from>
    <cdr:to>
      <cdr:x>0.47933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1489" y="267286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0.22967</cdr:x>
      <cdr:y>0.75572</cdr:y>
    </cdr:from>
    <cdr:to>
      <cdr:x>0.80126</cdr:x>
      <cdr:y>0.99891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9457" y="2540977"/>
          <a:ext cx="3059723" cy="817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0.52861</cdr:x>
      <cdr:y>0.76095</cdr:y>
    </cdr:from>
    <cdr:to>
      <cdr:x>0.69943</cdr:x>
      <cdr:y>0.99891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29658" y="2558561"/>
          <a:ext cx="914400" cy="80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0.30851</cdr:x>
      <cdr:y>0.72805</cdr:y>
    </cdr:from>
    <cdr:to>
      <cdr:x>0.47933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1489" y="267286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0.22967</cdr:x>
      <cdr:y>0.75572</cdr:y>
    </cdr:from>
    <cdr:to>
      <cdr:x>0.80126</cdr:x>
      <cdr:y>0.99891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9457" y="2540977"/>
          <a:ext cx="3059723" cy="817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0.84481</cdr:x>
      <cdr:y>0.15219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65121" y="2725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0.84481</cdr:x>
      <cdr:y>0.15219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65121" y="2725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0.86184</cdr:y>
    </cdr:from>
    <cdr:to>
      <cdr:x>0.975</cdr:x>
      <cdr:y>0.92212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3144347"/>
          <a:ext cx="2070635" cy="219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000" b="1" dirty="0" smtClean="0">
              <a:latin typeface="Arial" pitchFamily="34" charset="0"/>
              <a:cs typeface="Arial" pitchFamily="34" charset="0"/>
            </a:rPr>
            <a:t>  2</a:t>
          </a:r>
          <a:r>
            <a:rPr lang="ru-RU" sz="1000" b="1" dirty="0" smtClean="0">
              <a:latin typeface="Arial" pitchFamily="34" charset="0"/>
              <a:cs typeface="Arial" pitchFamily="34" charset="0"/>
            </a:rPr>
            <a:t>006 </a:t>
          </a:r>
          <a:r>
            <a:rPr lang="en-US" sz="1000" b="1" dirty="0" smtClean="0">
              <a:latin typeface="Arial" pitchFamily="34" charset="0"/>
              <a:cs typeface="Arial" pitchFamily="34" charset="0"/>
            </a:rPr>
            <a:t>   </a:t>
          </a:r>
          <a:r>
            <a:rPr lang="ru-RU" sz="1000" b="1" dirty="0" smtClean="0">
              <a:latin typeface="Arial" pitchFamily="34" charset="0"/>
              <a:cs typeface="Arial" pitchFamily="34" charset="0"/>
            </a:rPr>
            <a:t>2016       </a:t>
          </a:r>
          <a:r>
            <a:rPr lang="en-US" sz="1000" b="1" dirty="0" smtClean="0">
              <a:latin typeface="Arial" pitchFamily="34" charset="0"/>
              <a:cs typeface="Arial" pitchFamily="34" charset="0"/>
            </a:rPr>
            <a:t>   </a:t>
          </a:r>
          <a:r>
            <a:rPr lang="ru-RU" sz="1000" b="1" dirty="0" smtClean="0">
              <a:latin typeface="Arial" pitchFamily="34" charset="0"/>
              <a:cs typeface="Arial" pitchFamily="34" charset="0"/>
            </a:rPr>
            <a:t>2006 </a:t>
          </a:r>
          <a:r>
            <a:rPr lang="en-US" sz="1000" b="1" dirty="0" smtClean="0">
              <a:latin typeface="Arial" pitchFamily="34" charset="0"/>
              <a:cs typeface="Arial" pitchFamily="34" charset="0"/>
            </a:rPr>
            <a:t>  </a:t>
          </a:r>
          <a:r>
            <a:rPr lang="ru-RU" sz="1000" b="1" dirty="0" smtClean="0">
              <a:latin typeface="Arial" pitchFamily="34" charset="0"/>
              <a:cs typeface="Arial" pitchFamily="34" charset="0"/>
            </a:rPr>
            <a:t>  2016   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CCA0216-A9DE-4B8C-8779-53220D79F4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671"/>
            <a:ext cx="2946400" cy="49696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2AAD676E-0CE1-477F-8977-16B78DB90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6535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81573473-CC8F-483F-88EE-E71945F72322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22B214C-D9DD-4364-B09C-CC5EEA89F6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8773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3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6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9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1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14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77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03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B214C-D9DD-4364-B09C-CC5EEA89F6E9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D9B70AE-C4CB-493C-A23C-6F1134ABB089}" type="datetime1">
              <a:rPr lang="ru-RU" smtClean="0"/>
              <a:pPr/>
              <a:t>05.12.2018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140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B214C-D9DD-4364-B09C-CC5EEA89F6E9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75C6DC1-4714-48DF-BE22-2F3C72BE4CE4}" type="datetime1">
              <a:rPr lang="ru-RU" smtClean="0"/>
              <a:pPr/>
              <a:t>05.12.2018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7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B214C-D9DD-4364-B09C-CC5EEA89F6E9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75C6DC1-4714-48DF-BE22-2F3C72BE4CE4}" type="datetime1">
              <a:rPr lang="ru-RU" smtClean="0">
                <a:solidFill>
                  <a:prstClr val="black"/>
                </a:solidFill>
              </a:rPr>
              <a:pPr/>
              <a:t>05.12.2018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28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B214C-D9DD-4364-B09C-CC5EEA89F6E9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75C6DC1-4714-48DF-BE22-2F3C72BE4CE4}" type="datetime1">
              <a:rPr lang="ru-RU" smtClean="0">
                <a:solidFill>
                  <a:prstClr val="black"/>
                </a:solidFill>
              </a:rPr>
              <a:pPr/>
              <a:t>05.12.2018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9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36A5-2393-4931-90DA-177E90455A7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0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B214C-D9DD-4364-B09C-CC5EEA89F6E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78F39AC-89DB-4D5B-86B2-C904D45D980A}" type="datetime1">
              <a:rPr lang="ru-RU" smtClean="0"/>
              <a:pPr/>
              <a:t>05.12.2018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446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B214C-D9DD-4364-B09C-CC5EEA89F6E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75C6DC1-4714-48DF-BE22-2F3C72BE4CE4}" type="datetime1">
              <a:rPr lang="ru-RU" smtClean="0"/>
              <a:pPr/>
              <a:t>05.12.2018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63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B214C-D9DD-4364-B09C-CC5EEA89F6E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75C6DC1-4714-48DF-BE22-2F3C72BE4CE4}" type="datetime1">
              <a:rPr lang="ru-RU" smtClean="0"/>
              <a:pPr/>
              <a:t>05.12.2018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09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B214C-D9DD-4364-B09C-CC5EEA89F6E9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9490712-D0F3-4334-ADDA-AAD7DB8F8302}" type="datetime1">
              <a:rPr lang="ru-RU" smtClean="0"/>
              <a:pPr/>
              <a:t>05.12.2018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52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B214C-D9DD-4364-B09C-CC5EEA89F6E9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A741AEA-5BDF-4622-80FC-DAB8729234F8}" type="datetime1">
              <a:rPr lang="ru-RU" smtClean="0">
                <a:solidFill>
                  <a:prstClr val="black"/>
                </a:solidFill>
              </a:rPr>
              <a:pPr/>
              <a:t>05.12.2018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67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B214C-D9DD-4364-B09C-CC5EEA89F6E9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75C6DC1-4714-48DF-BE22-2F3C72BE4CE4}" type="datetime1">
              <a:rPr lang="ru-RU" smtClean="0"/>
              <a:pPr/>
              <a:t>05.12.2018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584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B214C-D9DD-4364-B09C-CC5EEA89F6E9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75C6DC1-4714-48DF-BE22-2F3C72BE4CE4}" type="datetime1">
              <a:rPr lang="ru-RU" smtClean="0"/>
              <a:pPr/>
              <a:t>05.12.2018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16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9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0F74-C6F0-4B71-B985-7E42C5A78514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38A2-5BE0-4DCF-AC18-CFA2BC199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D5EF-BE4D-4905-8202-C53422DD71C7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38A2-5BE0-4DCF-AC18-CFA2BC199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17" y="171450"/>
            <a:ext cx="2057401" cy="3657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7" y="171450"/>
            <a:ext cx="6019801" cy="3657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3FB0-7D53-4266-B3CD-22C73A5B9DB7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38A2-5BE0-4DCF-AC18-CFA2BC199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51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81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1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16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87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67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6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E1BD-50D5-4B7D-AAB8-CD0DA3334E9E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38A2-5BE0-4DCF-AC18-CFA2BC199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47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55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4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9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0F74-C6F0-4B71-B985-7E42C5A785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38A2-5BE0-4DCF-AC18-CFA2BC1997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29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E1BD-50D5-4B7D-AAB8-CD0DA3334E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38A2-5BE0-4DCF-AC18-CFA2BC1997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21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6"/>
            <a:ext cx="7772400" cy="11251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B873-DD88-4EAB-92E8-55FC0C223C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38A2-5BE0-4DCF-AC18-CFA2BC1997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75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30"/>
            <a:ext cx="4038601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000130"/>
            <a:ext cx="4038601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1E7E-4C33-493B-89FC-9B48D8635E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38A2-5BE0-4DCF-AC18-CFA2BC1997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80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05986"/>
            <a:ext cx="8229601" cy="85724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2" y="1151344"/>
            <a:ext cx="4040187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2" y="1631157"/>
            <a:ext cx="4040187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44"/>
            <a:ext cx="4041775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7C5C-95F8-4CAA-B64A-4F7A6362BE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38A2-5BE0-4DCF-AC18-CFA2BC1997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55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813A-F9B1-4EEC-B172-E17F75412A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38A2-5BE0-4DCF-AC18-CFA2BC1997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45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FDA8-6FBC-4883-8497-7AAE3BA5D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38A2-5BE0-4DCF-AC18-CFA2BC1997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0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6"/>
            <a:ext cx="7772400" cy="11251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B873-DD88-4EAB-92E8-55FC0C223C56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38A2-5BE0-4DCF-AC18-CFA2BC199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90"/>
            <a:ext cx="3008314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4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40C8-1A51-44C7-9A64-6AC61A0FD5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38A2-5BE0-4DCF-AC18-CFA2BC1997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07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3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63" indent="0">
              <a:buNone/>
              <a:defRPr sz="2800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F5E4-422A-47D7-84B2-3CC6434A41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38A2-5BE0-4DCF-AC18-CFA2BC1997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25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D5EF-BE4D-4905-8202-C53422DD71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38A2-5BE0-4DCF-AC18-CFA2BC1997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09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17" y="171450"/>
            <a:ext cx="2057401" cy="3657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7" y="171450"/>
            <a:ext cx="6019801" cy="3657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3FB0-7D53-4266-B3CD-22C73A5B9D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38A2-5BE0-4DCF-AC18-CFA2BC1997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30"/>
            <a:ext cx="4038601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000130"/>
            <a:ext cx="4038601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1E7E-4C33-493B-89FC-9B48D8635E11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38A2-5BE0-4DCF-AC18-CFA2BC199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05986"/>
            <a:ext cx="8229601" cy="85724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2" y="1151344"/>
            <a:ext cx="4040187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2" y="1631157"/>
            <a:ext cx="4040187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44"/>
            <a:ext cx="4041775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7C5C-95F8-4CAA-B64A-4F7A6362BE4D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38A2-5BE0-4DCF-AC18-CFA2BC199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813A-F9B1-4EEC-B172-E17F75412A1C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38A2-5BE0-4DCF-AC18-CFA2BC199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FDA8-6FBC-4883-8497-7AAE3BA5D78B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38A2-5BE0-4DCF-AC18-CFA2BC199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90"/>
            <a:ext cx="3008314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4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40C8-1A51-44C7-9A64-6AC61A0FD56B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38A2-5BE0-4DCF-AC18-CFA2BC199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3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63" indent="0">
              <a:buNone/>
              <a:defRPr sz="2800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F5E4-422A-47D7-84B2-3CC6434A414F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38A2-5BE0-4DCF-AC18-CFA2BC199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05986"/>
            <a:ext cx="8229601" cy="857249"/>
          </a:xfrm>
          <a:prstGeom prst="rect">
            <a:avLst/>
          </a:prstGeom>
        </p:spPr>
        <p:txBody>
          <a:bodyPr vert="horz" lIns="91413" tIns="45706" rIns="91413" bIns="4570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2" y="1200155"/>
            <a:ext cx="8229601" cy="3394473"/>
          </a:xfrm>
          <a:prstGeom prst="rect">
            <a:avLst/>
          </a:prstGeom>
        </p:spPr>
        <p:txBody>
          <a:bodyPr vert="horz" lIns="91413" tIns="45706" rIns="91413" bIns="457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7"/>
            <a:ext cx="2133600" cy="273844"/>
          </a:xfrm>
          <a:prstGeom prst="rect">
            <a:avLst/>
          </a:prstGeom>
        </p:spPr>
        <p:txBody>
          <a:bodyPr vert="horz" lIns="91413" tIns="45706" rIns="91413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4D39-4152-473D-ADC5-D5457531963E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13" y="4767267"/>
            <a:ext cx="2895599" cy="273844"/>
          </a:xfrm>
          <a:prstGeom prst="rect">
            <a:avLst/>
          </a:prstGeom>
        </p:spPr>
        <p:txBody>
          <a:bodyPr vert="horz" lIns="91413" tIns="45706" rIns="91413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4767267"/>
            <a:ext cx="2133600" cy="273844"/>
          </a:xfrm>
          <a:prstGeom prst="rect">
            <a:avLst/>
          </a:prstGeom>
        </p:spPr>
        <p:txBody>
          <a:bodyPr vert="horz" lIns="91413" tIns="45706" rIns="91413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138A2-5BE0-4DCF-AC18-CFA2BC199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1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05.12.2018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7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05986"/>
            <a:ext cx="8229601" cy="857249"/>
          </a:xfrm>
          <a:prstGeom prst="rect">
            <a:avLst/>
          </a:prstGeom>
        </p:spPr>
        <p:txBody>
          <a:bodyPr vert="horz" lIns="91413" tIns="45706" rIns="91413" bIns="4570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2" y="1200155"/>
            <a:ext cx="8229601" cy="3394473"/>
          </a:xfrm>
          <a:prstGeom prst="rect">
            <a:avLst/>
          </a:prstGeom>
        </p:spPr>
        <p:txBody>
          <a:bodyPr vert="horz" lIns="91413" tIns="45706" rIns="91413" bIns="457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7"/>
            <a:ext cx="2133600" cy="273844"/>
          </a:xfrm>
          <a:prstGeom prst="rect">
            <a:avLst/>
          </a:prstGeom>
        </p:spPr>
        <p:txBody>
          <a:bodyPr vert="horz" lIns="91413" tIns="45706" rIns="91413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4D39-4152-473D-ADC5-D545753196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13" y="4767267"/>
            <a:ext cx="2895599" cy="273844"/>
          </a:xfrm>
          <a:prstGeom prst="rect">
            <a:avLst/>
          </a:prstGeom>
        </p:spPr>
        <p:txBody>
          <a:bodyPr vert="horz" lIns="91413" tIns="45706" rIns="91413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4767267"/>
            <a:ext cx="2133600" cy="273844"/>
          </a:xfrm>
          <a:prstGeom prst="rect">
            <a:avLst/>
          </a:prstGeom>
        </p:spPr>
        <p:txBody>
          <a:bodyPr vert="horz" lIns="91413" tIns="45706" rIns="91413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138A2-5BE0-4DCF-AC18-CFA2BC1997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8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1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16.jpeg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image" Target="../media/image1.png"/><Relationship Id="rId7" Type="http://schemas.openxmlformats.org/officeDocument/2006/relationships/chart" Target="../charts/chart2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Microsoft_Excel_97-2003_Worksheet1.xls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chart" Target="../charts/chart2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chart" Target="../charts/chart33.xml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12" Type="http://schemas.openxmlformats.org/officeDocument/2006/relationships/chart" Target="../charts/chart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11" Type="http://schemas.openxmlformats.org/officeDocument/2006/relationships/chart" Target="../charts/chart31.xml"/><Relationship Id="rId5" Type="http://schemas.openxmlformats.org/officeDocument/2006/relationships/chart" Target="../charts/chart29.xml"/><Relationship Id="rId10" Type="http://schemas.openxmlformats.org/officeDocument/2006/relationships/image" Target="../media/image24.gif"/><Relationship Id="rId4" Type="http://schemas.openxmlformats.org/officeDocument/2006/relationships/chart" Target="../charts/chart28.xml"/><Relationship Id="rId9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hart" Target="../charts/chart35.xml"/><Relationship Id="rId7" Type="http://schemas.openxmlformats.org/officeDocument/2006/relationships/image" Target="../media/image27.jpe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chart" Target="../charts/char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chart" Target="../charts/chart3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0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4.png"/><Relationship Id="rId7" Type="http://schemas.openxmlformats.org/officeDocument/2006/relationships/chart" Target="../charts/chart4.xm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11" Type="http://schemas.openxmlformats.org/officeDocument/2006/relationships/image" Target="../media/image12.wmf"/><Relationship Id="rId5" Type="http://schemas.openxmlformats.org/officeDocument/2006/relationships/chart" Target="../charts/chart2.xml"/><Relationship Id="rId10" Type="http://schemas.openxmlformats.org/officeDocument/2006/relationships/image" Target="../media/image11.wmf"/><Relationship Id="rId4" Type="http://schemas.openxmlformats.org/officeDocument/2006/relationships/image" Target="../media/image1.png"/><Relationship Id="rId9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chart" Target="../charts/chart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odlogka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83518"/>
            <a:ext cx="9144000" cy="36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9509" y="357174"/>
            <a:ext cx="4357135" cy="646303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Федеральная служба государственной статистики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Территориальный орган Федеральной службы государственной статистики по Иркутской области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Rosstat_c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51" y="357174"/>
            <a:ext cx="500065" cy="5583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3757538"/>
            <a:ext cx="4929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Ирина Владимировна Иванова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Руководитель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Иркутскстата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59244"/>
              </p:ext>
            </p:extLst>
          </p:nvPr>
        </p:nvGraphicFramePr>
        <p:xfrm>
          <a:off x="-1517" y="1144988"/>
          <a:ext cx="9144000" cy="2023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202311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ОКОНЧАТЕЛЬНЫЕ</a:t>
                      </a:r>
                      <a:r>
                        <a:rPr lang="ru-RU" sz="2200" b="1" baseline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ИТОГИ </a:t>
                      </a:r>
                      <a:br>
                        <a:rPr lang="ru-RU" sz="22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2200" b="1" baseline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Всероссийской  сельскохозяйственной  переписи  2016  года:</a:t>
                      </a:r>
                    </a:p>
                    <a:p>
                      <a:pPr algn="ctr"/>
                      <a:endParaRPr lang="ru-RU" sz="1800" b="1" baseline="0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200" b="1" baseline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изменения  в  сельском  хозяйстве  </a:t>
                      </a:r>
                    </a:p>
                    <a:p>
                      <a:pPr algn="ctr"/>
                      <a:r>
                        <a:rPr lang="ru-RU" sz="2200" b="1" baseline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Иркутской области  за  10  лет</a:t>
                      </a:r>
                      <a:endParaRPr lang="ru-RU" sz="2200" baseline="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0" y="1142990"/>
            <a:ext cx="9144000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3000378"/>
            <a:ext cx="9144000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IMG_189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000378"/>
            <a:ext cx="2592000" cy="19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D:\картинки\50.jpg"/>
          <p:cNvPicPr/>
          <p:nvPr/>
        </p:nvPicPr>
        <p:blipFill>
          <a:blip r:embed="rId2" cstate="print">
            <a:lum bright="39000" contrast="-23000"/>
          </a:blip>
          <a:srcRect/>
          <a:stretch>
            <a:fillRect/>
          </a:stretch>
        </p:blipFill>
        <p:spPr bwMode="auto">
          <a:xfrm>
            <a:off x="4860032" y="987574"/>
            <a:ext cx="38884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user\Desktop\черновики\!КАРТИНКИ\45262212-молодой-привлекательной-фермер-с-ноутбуком-стоя-в-кукурузном-поле-трактор-и-комбайн-работающих-в-пол.jpg"/>
          <p:cNvPicPr/>
          <p:nvPr/>
        </p:nvPicPr>
        <p:blipFill>
          <a:blip r:embed="rId3" cstate="print">
            <a:lum bright="40000" contrast="-23000"/>
          </a:blip>
          <a:srcRect/>
          <a:stretch>
            <a:fillRect/>
          </a:stretch>
        </p:blipFill>
        <p:spPr bwMode="auto">
          <a:xfrm>
            <a:off x="827584" y="987574"/>
            <a:ext cx="36004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FDA8-6FBC-4883-8497-7AAE3BA5D78B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38A2-5BE0-4DCF-AC18-CFA2BC199716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" name="Рисунок 3" descr="podlogka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72780"/>
            <a:ext cx="9144000" cy="360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/>
        </p:nvGraphicFramePr>
        <p:xfrm>
          <a:off x="323528" y="1347614"/>
          <a:ext cx="417646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716016" y="1059582"/>
          <a:ext cx="4680520" cy="4083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1470"/>
            <a:ext cx="8229601" cy="85724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Распределение руководителей сельскохозяйственных организаций,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глав крестьянских (фермерских) хозяйств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 индивидуальных предпринимателей по стажу работы в сельском хозяйстве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(в процентах от их общей численности руководителей)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Presentation_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301" y="162383"/>
            <a:ext cx="541291" cy="53716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7544" y="843558"/>
          <a:ext cx="8136904" cy="356212"/>
        </p:xfrm>
        <a:graphic>
          <a:graphicData uri="http://schemas.openxmlformats.org/drawingml/2006/table">
            <a:tbl>
              <a:tblPr/>
              <a:tblGrid>
                <a:gridCol w="4068452"/>
                <a:gridCol w="4068452"/>
              </a:tblGrid>
              <a:tr h="356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Руководители </a:t>
                      </a:r>
                      <a:b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сельскохозяйственных организаций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526" marR="445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Главы крестьянских (фермерских) хозяйств и </a:t>
                      </a:r>
                      <a:r>
                        <a:rPr lang="ru-RU" sz="11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индивидуальные </a:t>
                      </a: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предприниматели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526" marR="445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3059832" y="4011910"/>
            <a:ext cx="3024336" cy="724221"/>
            <a:chOff x="3491880" y="4011910"/>
            <a:chExt cx="3024336" cy="724221"/>
          </a:xfrm>
        </p:grpSpPr>
        <p:sp>
          <p:nvSpPr>
            <p:cNvPr id="2050" name="Text Box 2"/>
            <p:cNvSpPr txBox="1">
              <a:spLocks noChangeArrowheads="1"/>
            </p:cNvSpPr>
            <p:nvPr/>
          </p:nvSpPr>
          <p:spPr bwMode="auto">
            <a:xfrm>
              <a:off x="3491880" y="4011910"/>
              <a:ext cx="3024336" cy="7242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      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до 4 лет                                        21-30 лет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       5-10 </a:t>
              </a: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лет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                                       31 и более лет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       11-20 лет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3563888" y="4083918"/>
              <a:ext cx="162541" cy="139157"/>
            </a:xfrm>
            <a:prstGeom prst="rect">
              <a:avLst/>
            </a:prstGeom>
            <a:solidFill>
              <a:srgbClr val="548D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3563888" y="4314296"/>
              <a:ext cx="162541" cy="138552"/>
            </a:xfrm>
            <a:prstGeom prst="rect">
              <a:avLst/>
            </a:prstGeom>
            <a:solidFill>
              <a:srgbClr val="00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3563888" y="4515966"/>
              <a:ext cx="162541" cy="138552"/>
            </a:xfrm>
            <a:prstGeom prst="rect">
              <a:avLst/>
            </a:prstGeom>
            <a:solidFill>
              <a:srgbClr val="F3E85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5292080" y="4088777"/>
              <a:ext cx="162541" cy="139157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5292080" y="4314296"/>
              <a:ext cx="162541" cy="138552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7" name="Рисунок 16" descr="podlogka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83500"/>
            <a:ext cx="9144000" cy="36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D:\картинки\зерновые.jpg"/>
          <p:cNvPicPr/>
          <p:nvPr/>
        </p:nvPicPr>
        <p:blipFill>
          <a:blip r:embed="rId3" cstate="print">
            <a:lum bright="52000"/>
          </a:blip>
          <a:srcRect/>
          <a:stretch>
            <a:fillRect/>
          </a:stretch>
        </p:blipFill>
        <p:spPr bwMode="auto">
          <a:xfrm>
            <a:off x="0" y="843558"/>
            <a:ext cx="9144000" cy="429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resentation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5" y="142860"/>
            <a:ext cx="534347" cy="5371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857238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7584" y="195486"/>
            <a:ext cx="8173233" cy="600136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Динамика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земельной площади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 хозяйствах  всех  категорий</a:t>
            </a:r>
          </a:p>
          <a:p>
            <a:pPr algn="ctr">
              <a:spcBef>
                <a:spcPts val="600"/>
              </a:spcBef>
            </a:pP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(тысяч гектаров)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878167"/>
              </p:ext>
            </p:extLst>
          </p:nvPr>
        </p:nvGraphicFramePr>
        <p:xfrm>
          <a:off x="7164288" y="3651870"/>
          <a:ext cx="1800200" cy="1043030"/>
        </p:xfrm>
        <a:graphic>
          <a:graphicData uri="http://schemas.openxmlformats.org/drawingml/2006/table">
            <a:tbl>
              <a:tblPr/>
              <a:tblGrid>
                <a:gridCol w="222601"/>
                <a:gridCol w="1577599"/>
              </a:tblGrid>
              <a:tr h="1798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Пашня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8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Сенокосы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8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Пастбища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6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Многолетние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насаждения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Залежь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4" name="Рисунок 33" descr="podlogka.pn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83518"/>
            <a:ext cx="9144000" cy="36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9832" y="843560"/>
            <a:ext cx="2652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Общая площадь земли</a:t>
            </a:r>
            <a:endParaRPr lang="ru-RU" sz="1400" b="1" dirty="0"/>
          </a:p>
        </p:txBody>
      </p:sp>
      <p:sp>
        <p:nvSpPr>
          <p:cNvPr id="24" name="TextBox 1"/>
          <p:cNvSpPr txBox="1"/>
          <p:nvPr/>
        </p:nvSpPr>
        <p:spPr>
          <a:xfrm>
            <a:off x="2915816" y="2139704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Сельскохозяйственные угодья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30" y="1135647"/>
            <a:ext cx="5343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809" y="1535568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6" y="2499742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5536" y="2931790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0139" y="3657330"/>
            <a:ext cx="5168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9423" y="4053402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152770"/>
              </p:ext>
            </p:extLst>
          </p:nvPr>
        </p:nvGraphicFramePr>
        <p:xfrm>
          <a:off x="539552" y="915566"/>
          <a:ext cx="7973433" cy="1103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001029"/>
              </p:ext>
            </p:extLst>
          </p:nvPr>
        </p:nvGraphicFramePr>
        <p:xfrm>
          <a:off x="611560" y="2211710"/>
          <a:ext cx="7476120" cy="1103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7" name="Диаграм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131955"/>
              </p:ext>
            </p:extLst>
          </p:nvPr>
        </p:nvGraphicFramePr>
        <p:xfrm>
          <a:off x="683569" y="3579862"/>
          <a:ext cx="7992887" cy="1083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Стрелка вниз 30"/>
          <p:cNvSpPr/>
          <p:nvPr/>
        </p:nvSpPr>
        <p:spPr>
          <a:xfrm rot="5400000">
            <a:off x="5373799" y="1553929"/>
            <a:ext cx="268608" cy="43204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012160" y="1635648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а 45.6%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 rot="5400000">
            <a:off x="5373799" y="2850072"/>
            <a:ext cx="268608" cy="432047"/>
          </a:xfrm>
          <a:prstGeom prst="downArrow">
            <a:avLst>
              <a:gd name="adj1" fmla="val 5000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6012160" y="2931792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на 38.6%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2" cstate="print">
            <a:lum bright="43000" contrast="-22000"/>
          </a:blip>
          <a:srcRect l="32092" t="31532" r="32083" b="37680"/>
          <a:stretch>
            <a:fillRect/>
          </a:stretch>
        </p:blipFill>
        <p:spPr bwMode="auto">
          <a:xfrm>
            <a:off x="-36510" y="987574"/>
            <a:ext cx="9143999" cy="415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4348" y="71423"/>
            <a:ext cx="8286776" cy="846357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Общая  площадь  земли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в  среднем 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одну организацию (хозяйство)</a:t>
            </a:r>
          </a:p>
          <a:p>
            <a:pPr algn="ctr">
              <a:spcBef>
                <a:spcPts val="600"/>
              </a:spcBef>
            </a:pP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(гектаров)</a:t>
            </a:r>
            <a:endParaRPr lang="ru-RU" sz="12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podlogka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83518"/>
            <a:ext cx="9144000" cy="360000"/>
          </a:xfrm>
          <a:prstGeom prst="rect">
            <a:avLst/>
          </a:prstGeom>
        </p:spPr>
      </p:pic>
      <p:pic>
        <p:nvPicPr>
          <p:cNvPr id="21" name="Рисунок 20" descr="Presentation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5" y="142860"/>
            <a:ext cx="534347" cy="537160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0" y="1000114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8464" y="1167594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Сельскохозяйственные </a:t>
            </a:r>
          </a:p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организации</a:t>
            </a:r>
            <a:endParaRPr lang="ru-RU" sz="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23728" y="1167594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Крестьянские (фермерские) хозяйства</a:t>
            </a:r>
          </a:p>
          <a:p>
            <a:r>
              <a:rPr lang="ru-RU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 индивидуальные предприниматели</a:t>
            </a:r>
            <a:endParaRPr lang="ru-RU" sz="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27984" y="1167594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Личные подсобные и другие</a:t>
            </a:r>
          </a:p>
          <a:p>
            <a:r>
              <a:rPr lang="ru-RU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индивидуальные хозяйства граждан</a:t>
            </a:r>
            <a:endParaRPr lang="ru-RU" sz="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3070" y="1221600"/>
            <a:ext cx="24609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Некоммерческие объединения граждан</a:t>
            </a:r>
            <a:endParaRPr lang="ru-RU" sz="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407314170"/>
              </p:ext>
            </p:extLst>
          </p:nvPr>
        </p:nvGraphicFramePr>
        <p:xfrm>
          <a:off x="179512" y="1563641"/>
          <a:ext cx="2123728" cy="288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599725035"/>
              </p:ext>
            </p:extLst>
          </p:nvPr>
        </p:nvGraphicFramePr>
        <p:xfrm>
          <a:off x="2339752" y="1563638"/>
          <a:ext cx="2123728" cy="288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3393084643"/>
              </p:ext>
            </p:extLst>
          </p:nvPr>
        </p:nvGraphicFramePr>
        <p:xfrm>
          <a:off x="4572000" y="1437624"/>
          <a:ext cx="2123728" cy="2934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4214552488"/>
              </p:ext>
            </p:extLst>
          </p:nvPr>
        </p:nvGraphicFramePr>
        <p:xfrm>
          <a:off x="6767086" y="1536901"/>
          <a:ext cx="2123728" cy="2898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557242"/>
              </p:ext>
            </p:extLst>
          </p:nvPr>
        </p:nvGraphicFramePr>
        <p:xfrm>
          <a:off x="2051720" y="4461960"/>
          <a:ext cx="6077393" cy="264629"/>
        </p:xfrm>
        <a:graphic>
          <a:graphicData uri="http://schemas.openxmlformats.org/drawingml/2006/table">
            <a:tbl>
              <a:tblPr/>
              <a:tblGrid>
                <a:gridCol w="187708"/>
                <a:gridCol w="1847438"/>
                <a:gridCol w="187708"/>
                <a:gridCol w="2270362"/>
                <a:gridCol w="1584177"/>
              </a:tblGrid>
              <a:tr h="22585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98" marR="7398" marT="5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Общая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земельная площадь</a:t>
                      </a:r>
                    </a:p>
                  </a:txBody>
                  <a:tcPr marL="7398" marR="7398" marT="5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98" marR="7398" marT="5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dirty="0" smtClean="0">
                        <a:latin typeface="Arial"/>
                      </a:endParaRPr>
                    </a:p>
                    <a:p>
                      <a:pPr marL="0" marR="0" indent="0" algn="l" defTabSz="9141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latin typeface="Arial"/>
                        </a:rPr>
                        <a:t>Общая</a:t>
                      </a:r>
                      <a:r>
                        <a:rPr lang="ru-RU" sz="1000" b="1" i="0" u="none" strike="noStrike" baseline="0" dirty="0" smtClean="0">
                          <a:latin typeface="Arial"/>
                        </a:rPr>
                        <a:t> посевная площадь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7398" marR="7398" marT="5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7398" marR="7398" marT="5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247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p38_PetrovaEV\Рабочий стол\Флешка Люба\картинки\посевная площадь.jpg"/>
          <p:cNvPicPr>
            <a:picLocks noChangeAspect="1" noChangeArrowheads="1"/>
          </p:cNvPicPr>
          <p:nvPr/>
        </p:nvPicPr>
        <p:blipFill>
          <a:blip r:embed="rId3" cstate="print">
            <a:lum bright="34000" contrast="-12000"/>
          </a:blip>
          <a:srcRect/>
          <a:stretch>
            <a:fillRect/>
          </a:stretch>
        </p:blipFill>
        <p:spPr bwMode="auto">
          <a:xfrm>
            <a:off x="0" y="915566"/>
            <a:ext cx="9144000" cy="4227934"/>
          </a:xfrm>
          <a:prstGeom prst="rect">
            <a:avLst/>
          </a:prstGeom>
          <a:noFill/>
        </p:spPr>
      </p:pic>
      <p:pic>
        <p:nvPicPr>
          <p:cNvPr id="9" name="Рисунок 8" descr="Presentation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5" y="142860"/>
            <a:ext cx="534347" cy="5371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5058" y="901874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podlogka.pn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83518"/>
            <a:ext cx="9144000" cy="3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95486"/>
            <a:ext cx="8173233" cy="600136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посевных площадей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категориям хозяйств</a:t>
            </a:r>
          </a:p>
          <a:p>
            <a:pPr algn="ctr">
              <a:spcBef>
                <a:spcPts val="600"/>
              </a:spcBef>
            </a:pP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(тысяч гектаров)</a:t>
            </a:r>
            <a:endParaRPr lang="ru-RU" sz="12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281270"/>
              </p:ext>
            </p:extLst>
          </p:nvPr>
        </p:nvGraphicFramePr>
        <p:xfrm>
          <a:off x="7308304" y="987574"/>
          <a:ext cx="1656184" cy="1920240"/>
        </p:xfrm>
        <a:graphic>
          <a:graphicData uri="http://schemas.openxmlformats.org/drawingml/2006/table">
            <a:tbl>
              <a:tblPr/>
              <a:tblGrid>
                <a:gridCol w="69683"/>
                <a:gridCol w="1586501"/>
              </a:tblGrid>
              <a:tr h="4114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Сельскохозяйственные организации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Крестьянские 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(фермерские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 хозяйства и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индивидуальные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предприниматели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Личные подсобные и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др. индивид. хозяйства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граждан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Некоммерческие объединения граждан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677870"/>
              </p:ext>
            </p:extLst>
          </p:nvPr>
        </p:nvGraphicFramePr>
        <p:xfrm>
          <a:off x="7326154" y="3147814"/>
          <a:ext cx="1817846" cy="1595208"/>
        </p:xfrm>
        <a:graphic>
          <a:graphicData uri="http://schemas.openxmlformats.org/drawingml/2006/table">
            <a:tbl>
              <a:tblPr/>
              <a:tblGrid>
                <a:gridCol w="113379"/>
                <a:gridCol w="1704467"/>
              </a:tblGrid>
              <a:tr h="4971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Зерновые и зернобобовые культуры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4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Технические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культуры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5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Картофель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4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Овощные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 бахчевые культуры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Кормовые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культуры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019432"/>
              </p:ext>
            </p:extLst>
          </p:nvPr>
        </p:nvGraphicFramePr>
        <p:xfrm>
          <a:off x="0" y="1131590"/>
          <a:ext cx="7308304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60232" y="1059584"/>
            <a:ext cx="5357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  <a:endParaRPr lang="ru-RU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63638"/>
            <a:ext cx="624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920555"/>
              </p:ext>
            </p:extLst>
          </p:nvPr>
        </p:nvGraphicFramePr>
        <p:xfrm>
          <a:off x="0" y="2931790"/>
          <a:ext cx="7668344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14781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60232" y="2067694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655.9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60232" y="149163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670.2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32240" y="3795886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655.9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32240" y="3219822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670.2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9"/>
          <p:cNvSpPr txBox="1">
            <a:spLocks noChangeArrowheads="1"/>
          </p:cNvSpPr>
          <p:nvPr/>
        </p:nvSpPr>
        <p:spPr bwMode="auto">
          <a:xfrm>
            <a:off x="1692275" y="1131888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900" b="1">
                <a:cs typeface="Arial" charset="0"/>
              </a:rPr>
              <a:t>Сельскохозяйственные организации</a:t>
            </a:r>
          </a:p>
        </p:txBody>
      </p:sp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611188" y="0"/>
            <a:ext cx="85328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/>
              <a:t>Удельный вес площадей сельскохозяйственных культур, </a:t>
            </a:r>
          </a:p>
          <a:p>
            <a:pPr algn="ctr"/>
            <a:r>
              <a:rPr lang="ru-RU" altLang="ru-RU" sz="1600" b="1"/>
              <a:t>засеянных элитными семенами</a:t>
            </a:r>
          </a:p>
          <a:p>
            <a:pPr algn="ctr"/>
            <a:r>
              <a:rPr lang="ru-RU" altLang="ru-RU" sz="1200"/>
              <a:t>(</a:t>
            </a:r>
            <a:r>
              <a:rPr lang="ru-RU" altLang="ru-RU" sz="1200" i="1"/>
              <a:t>в процентах от общей посевной площади соответствующих сельскохозяйственных культур</a:t>
            </a:r>
            <a:r>
              <a:rPr lang="ru-RU" altLang="ru-RU" sz="1200"/>
              <a:t>)</a:t>
            </a:r>
          </a:p>
        </p:txBody>
      </p:sp>
      <p:graphicFrame>
        <p:nvGraphicFramePr>
          <p:cNvPr id="2052" name="Диаграмма 33"/>
          <p:cNvGraphicFramePr>
            <a:graphicFrameLocks/>
          </p:cNvGraphicFramePr>
          <p:nvPr/>
        </p:nvGraphicFramePr>
        <p:xfrm>
          <a:off x="755650" y="1563688"/>
          <a:ext cx="3579813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r:id="rId3" imgW="3578662" imgH="3151905" progId="Excel.Sheet.8">
                  <p:embed/>
                </p:oleObj>
              </mc:Choice>
              <mc:Fallback>
                <p:oleObj r:id="rId3" imgW="3578662" imgH="3151905" progId="Excel.Sheet.8">
                  <p:embed/>
                  <p:pic>
                    <p:nvPicPr>
                      <p:cNvPr id="0" name="Диаграмма 3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563688"/>
                        <a:ext cx="3579813" cy="315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Box 22"/>
          <p:cNvSpPr txBox="1">
            <a:spLocks noChangeArrowheads="1"/>
          </p:cNvSpPr>
          <p:nvPr/>
        </p:nvSpPr>
        <p:spPr bwMode="auto">
          <a:xfrm>
            <a:off x="5508625" y="1131888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900" b="1">
                <a:cs typeface="Arial" charset="0"/>
              </a:rPr>
              <a:t>Крестьянские (фермерские) хозяйства </a:t>
            </a:r>
          </a:p>
          <a:p>
            <a:pPr algn="ctr"/>
            <a:r>
              <a:rPr lang="ru-RU" altLang="ru-RU" sz="900" b="1">
                <a:cs typeface="Arial" charset="0"/>
              </a:rPr>
              <a:t>и индивидуальные предприниматели</a:t>
            </a:r>
          </a:p>
        </p:txBody>
      </p:sp>
      <p:graphicFrame>
        <p:nvGraphicFramePr>
          <p:cNvPr id="2054" name="Диаграмма 33"/>
          <p:cNvGraphicFramePr>
            <a:graphicFrameLocks/>
          </p:cNvGraphicFramePr>
          <p:nvPr/>
        </p:nvGraphicFramePr>
        <p:xfrm>
          <a:off x="5026025" y="1584325"/>
          <a:ext cx="3557588" cy="319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r:id="rId5" imgW="3560373" imgH="3194581" progId="Excel.Sheet.8">
                  <p:embed/>
                </p:oleObj>
              </mc:Choice>
              <mc:Fallback>
                <p:oleObj r:id="rId5" imgW="3560373" imgH="3194581" progId="Excel.Shee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25" y="1584325"/>
                        <a:ext cx="3557588" cy="319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Рисунок 36" descr="podlogka.png"/>
          <p:cNvPicPr preferRelativeResize="0"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831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Рисунок 35" descr="Presentation_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161925"/>
            <a:ext cx="54133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0" y="842963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resentation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5" y="142860"/>
            <a:ext cx="534347" cy="5371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785800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0768" y="10"/>
            <a:ext cx="8173233" cy="769413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Поголовье основных видов сельскохозяйственных животных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 категориям хозяйств</a:t>
            </a:r>
          </a:p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(тысяч голов)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275606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Arial" pitchFamily="34" charset="0"/>
                <a:cs typeface="Arial" pitchFamily="34" charset="0"/>
              </a:rPr>
              <a:t>КРС</a:t>
            </a:r>
            <a:br>
              <a:rPr lang="ru-RU" sz="900" b="1" dirty="0" smtClean="0">
                <a:latin typeface="Arial" pitchFamily="34" charset="0"/>
                <a:cs typeface="Arial" pitchFamily="34" charset="0"/>
              </a:rPr>
            </a:b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139702"/>
            <a:ext cx="681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Arial" pitchFamily="34" charset="0"/>
                <a:cs typeface="Arial" pitchFamily="34" charset="0"/>
              </a:rPr>
              <a:t>Свиньи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859782"/>
            <a:ext cx="68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Arial" pitchFamily="34" charset="0"/>
                <a:cs typeface="Arial" pitchFamily="34" charset="0"/>
              </a:rPr>
              <a:t>Овцы </a:t>
            </a:r>
            <a:br>
              <a:rPr lang="ru-RU" sz="900" b="1" dirty="0" smtClean="0">
                <a:latin typeface="Arial" pitchFamily="34" charset="0"/>
                <a:cs typeface="Arial" pitchFamily="34" charset="0"/>
              </a:rPr>
            </a:br>
            <a:r>
              <a:rPr lang="ru-RU" sz="900" b="1" dirty="0" smtClean="0">
                <a:latin typeface="Arial" pitchFamily="34" charset="0"/>
                <a:cs typeface="Arial" pitchFamily="34" charset="0"/>
              </a:rPr>
              <a:t>и козы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26" y="3660436"/>
            <a:ext cx="611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Arial" pitchFamily="34" charset="0"/>
                <a:cs typeface="Arial" pitchFamily="34" charset="0"/>
              </a:rPr>
              <a:t>Птица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88123"/>
              </p:ext>
            </p:extLst>
          </p:nvPr>
        </p:nvGraphicFramePr>
        <p:xfrm>
          <a:off x="251520" y="4515968"/>
          <a:ext cx="8528080" cy="288113"/>
        </p:xfrm>
        <a:graphic>
          <a:graphicData uri="http://schemas.openxmlformats.org/drawingml/2006/table">
            <a:tbl>
              <a:tblPr/>
              <a:tblGrid>
                <a:gridCol w="306388"/>
                <a:gridCol w="2100916"/>
                <a:gridCol w="306388"/>
                <a:gridCol w="4176000"/>
                <a:gridCol w="306388"/>
                <a:gridCol w="1332000"/>
              </a:tblGrid>
              <a:tr h="2881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Сельскохозяйственные организации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Крестьянские (фермерские) хозяйства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и индивидуальные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предприниматели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Хозяйства населения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8100392" y="555526"/>
            <a:ext cx="571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Всего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3568" y="2139702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8" name="Диаграмма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819835"/>
              </p:ext>
            </p:extLst>
          </p:nvPr>
        </p:nvGraphicFramePr>
        <p:xfrm>
          <a:off x="899592" y="800200"/>
          <a:ext cx="8244408" cy="1123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611560" y="1059582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1560" y="1419622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4" name="Диаграмма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744862"/>
              </p:ext>
            </p:extLst>
          </p:nvPr>
        </p:nvGraphicFramePr>
        <p:xfrm>
          <a:off x="971600" y="1779664"/>
          <a:ext cx="8025442" cy="1022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611560" y="1995686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1560" y="2283718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7" name="Диаграмма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206443"/>
              </p:ext>
            </p:extLst>
          </p:nvPr>
        </p:nvGraphicFramePr>
        <p:xfrm>
          <a:off x="1043608" y="2499744"/>
          <a:ext cx="7992888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611560" y="2787774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11560" y="3075806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46316" y="3519255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44931" y="3764930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3" name="Диаграмма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770187"/>
              </p:ext>
            </p:extLst>
          </p:nvPr>
        </p:nvGraphicFramePr>
        <p:xfrm>
          <a:off x="971600" y="3363840"/>
          <a:ext cx="7992888" cy="1038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84" name="Рисунок 83" descr="podlogka.png"/>
          <p:cNvPicPr preferRelativeResize="0"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783518"/>
            <a:ext cx="9144000" cy="360000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8172404" y="1419624"/>
            <a:ext cx="705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314.0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172400" y="987576"/>
            <a:ext cx="657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385.3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172404" y="1995688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258.3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172404" y="2355728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241.9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172404" y="2787776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108.5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166945" y="3126770"/>
            <a:ext cx="619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109.2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172404" y="3507856"/>
            <a:ext cx="57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6424.3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172404" y="3867896"/>
            <a:ext cx="57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7832.8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0"/>
            <a:ext cx="8460432" cy="846357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Поголовье  сельскохозяйственных  животных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 среднем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на одну организацию (хозяйство)</a:t>
            </a:r>
          </a:p>
          <a:p>
            <a:pPr algn="ctr">
              <a:spcBef>
                <a:spcPts val="600"/>
              </a:spcBef>
            </a:pP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(голов)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998678"/>
              </p:ext>
            </p:extLst>
          </p:nvPr>
        </p:nvGraphicFramePr>
        <p:xfrm>
          <a:off x="285729" y="843559"/>
          <a:ext cx="8750766" cy="3744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6922"/>
                <a:gridCol w="2916922"/>
                <a:gridCol w="2916922"/>
              </a:tblGrid>
              <a:tr h="950054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4" marR="91424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4" marR="91424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4" marR="91424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94362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4" marR="91424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4" marR="91424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4" marR="91424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6" name="Рисунок 15" descr="podlogka.pn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3518"/>
            <a:ext cx="9144000" cy="360000"/>
          </a:xfrm>
          <a:prstGeom prst="rect">
            <a:avLst/>
          </a:prstGeom>
        </p:spPr>
      </p:pic>
      <p:pic>
        <p:nvPicPr>
          <p:cNvPr id="21" name="Рисунок 20" descr="Presentation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5" y="142860"/>
            <a:ext cx="534347" cy="537160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31442" y="2546999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198034857"/>
              </p:ext>
            </p:extLst>
          </p:nvPr>
        </p:nvGraphicFramePr>
        <p:xfrm>
          <a:off x="107504" y="1275606"/>
          <a:ext cx="2232248" cy="2790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649434547"/>
              </p:ext>
            </p:extLst>
          </p:nvPr>
        </p:nvGraphicFramePr>
        <p:xfrm>
          <a:off x="2195736" y="1419622"/>
          <a:ext cx="2448272" cy="253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96902616"/>
              </p:ext>
            </p:extLst>
          </p:nvPr>
        </p:nvGraphicFramePr>
        <p:xfrm>
          <a:off x="4644008" y="1491630"/>
          <a:ext cx="2088232" cy="2286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7" name="Picture 4" descr="C:\Users\p38_TrojanovaIV\Desktop\сх\коровы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94" b="100000" l="9884" r="100000">
                        <a14:foregroundMark x1="70349" y1="60127" x2="85465" y2="52532"/>
                        <a14:foregroundMark x1="93605" y1="56962" x2="84302" y2="62658"/>
                        <a14:foregroundMark x1="67442" y1="59494" x2="67442" y2="594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76">
            <a:off x="2328644" y="3947385"/>
            <a:ext cx="1540477" cy="121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p38_TrojanovaIV\Desktop\сх\овцы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6470">
            <a:off x="-199321" y="3492833"/>
            <a:ext cx="19812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p38_TrojanovaIV\Desktop\сх\свиньи.gi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547664" y="3836318"/>
            <a:ext cx="1019175" cy="130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757613566"/>
              </p:ext>
            </p:extLst>
          </p:nvPr>
        </p:nvGraphicFramePr>
        <p:xfrm>
          <a:off x="4499992" y="4371951"/>
          <a:ext cx="3024336" cy="28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773016749"/>
              </p:ext>
            </p:extLst>
          </p:nvPr>
        </p:nvGraphicFramePr>
        <p:xfrm>
          <a:off x="6732240" y="4443959"/>
          <a:ext cx="2160240" cy="14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96902616"/>
              </p:ext>
            </p:extLst>
          </p:nvPr>
        </p:nvGraphicFramePr>
        <p:xfrm>
          <a:off x="6732240" y="1275606"/>
          <a:ext cx="2196752" cy="248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23528" y="91556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Сельскохозяйственные организации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83768" y="91556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Крестьянские (фермерские) хозяйства </a:t>
            </a:r>
          </a:p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и индивидуальные предприниматели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4008" y="915566"/>
            <a:ext cx="1800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Личные подсобные </a:t>
            </a:r>
          </a:p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и другие индивидуальные хозяйства граждан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48264" y="91556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Некоммерческие объединения граждан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50800"/>
            <a:ext cx="8229600" cy="857250"/>
          </a:xfrm>
        </p:spPr>
        <p:txBody>
          <a:bodyPr/>
          <a:lstStyle/>
          <a:p>
            <a:pPr eaLnBrk="1" hangingPunct="1"/>
            <a:r>
              <a:rPr lang="ru-RU" altLang="ru-RU" sz="1600" b="1" smtClean="0">
                <a:latin typeface="Arial" charset="0"/>
                <a:cs typeface="Arial" charset="0"/>
              </a:rPr>
              <a:t>Удельный вес поголовья племенного крупного рогатого скота и свиней</a:t>
            </a:r>
            <a:r>
              <a:rPr lang="en-US" altLang="ru-RU" sz="1600" b="1" smtClean="0">
                <a:latin typeface="Arial" charset="0"/>
                <a:cs typeface="Arial" charset="0"/>
              </a:rPr>
              <a:t/>
            </a:r>
            <a:br>
              <a:rPr lang="en-US" altLang="ru-RU" sz="1600" b="1" smtClean="0">
                <a:latin typeface="Arial" charset="0"/>
                <a:cs typeface="Arial" charset="0"/>
              </a:rPr>
            </a:br>
            <a:r>
              <a:rPr lang="ru-RU" altLang="ru-RU" sz="1200" i="1" smtClean="0">
                <a:latin typeface="Arial" charset="0"/>
                <a:cs typeface="Arial" charset="0"/>
              </a:rPr>
              <a:t>(в процентах от общего поголовья соответствующего вида сельскохозяйственных животных)</a:t>
            </a:r>
            <a:endParaRPr lang="ru-RU" altLang="ru-RU" sz="1200" i="1" smtClean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933825" y="9061450"/>
            <a:ext cx="1504950" cy="649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4151313" y="9453563"/>
            <a:ext cx="90487" cy="904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4151313" y="9904413"/>
            <a:ext cx="90487" cy="90487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4151313" y="10363200"/>
            <a:ext cx="90487" cy="90488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900113" y="-1588"/>
            <a:ext cx="284162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r>
              <a:rPr lang="ru-RU" altLang="ru-RU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	</a:t>
            </a:r>
            <a:endParaRPr lang="ru-RU" altLang="ru-RU">
              <a:ea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4248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ru-RU" altLang="ru-RU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</a:t>
            </a:r>
            <a:endParaRPr lang="ru-RU" altLang="ru-RU">
              <a:ea typeface="Calibri" pitchFamily="34" charset="0"/>
              <a:cs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849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tabLst>
                <a:tab pos="242888" algn="l"/>
                <a:tab pos="5116513" algn="l"/>
              </a:tabLst>
            </a:pPr>
            <a:endParaRPr lang="ru-RU" altLang="ru-RU">
              <a:cs typeface="Arial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895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ru-RU" altLang="ru-RU" sz="700">
                <a:cs typeface="Arial" charset="0"/>
              </a:rPr>
              <a:t/>
            </a:r>
            <a:br>
              <a:rPr lang="ru-RU" altLang="ru-RU" sz="700">
                <a:cs typeface="Arial" charset="0"/>
              </a:rPr>
            </a:br>
            <a:endParaRPr lang="ru-RU" altLang="ru-RU">
              <a:cs typeface="Arial" charset="0"/>
            </a:endParaRPr>
          </a:p>
          <a:p>
            <a:pPr defTabSz="914400" eaLnBrk="0" hangingPunct="0"/>
            <a:endParaRPr lang="ru-RU" altLang="ru-RU">
              <a:cs typeface="Arial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9410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ru-RU" altLang="ru-RU" sz="1100" b="1">
                <a:ea typeface="Calibri" pitchFamily="34" charset="0"/>
                <a:cs typeface="Arial" charset="0"/>
              </a:rPr>
              <a:t>до 29 лет</a:t>
            </a:r>
            <a:endParaRPr lang="ru-RU" altLang="ru-RU" sz="700">
              <a:ea typeface="Calibri" pitchFamily="34" charset="0"/>
              <a:cs typeface="Arial" charset="0"/>
            </a:endParaRPr>
          </a:p>
          <a:p>
            <a:pPr defTabSz="914400" eaLnBrk="0" hangingPunct="0"/>
            <a:endParaRPr lang="ru-RU" altLang="ru-RU">
              <a:ea typeface="Calibri" pitchFamily="34" charset="0"/>
              <a:cs typeface="Arial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9867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ru-RU" altLang="ru-RU" sz="1100" b="1">
              <a:ea typeface="Calibri" pitchFamily="34" charset="0"/>
              <a:cs typeface="Arial" charset="0"/>
            </a:endParaRPr>
          </a:p>
          <a:p>
            <a:pPr defTabSz="914400" eaLnBrk="0" hangingPunct="0"/>
            <a:r>
              <a:rPr lang="ru-RU" altLang="ru-RU" sz="1100" b="1">
                <a:ea typeface="Calibri" pitchFamily="34" charset="0"/>
                <a:cs typeface="Arial" charset="0"/>
              </a:rPr>
              <a:t>29-49 лет</a:t>
            </a:r>
            <a:endParaRPr lang="ru-RU" altLang="ru-RU" sz="700">
              <a:ea typeface="Calibri" pitchFamily="34" charset="0"/>
              <a:cs typeface="Arial" charset="0"/>
            </a:endParaRPr>
          </a:p>
          <a:p>
            <a:pPr defTabSz="914400" eaLnBrk="0" hangingPunct="0"/>
            <a:endParaRPr lang="ru-RU" altLang="ru-RU">
              <a:ea typeface="Calibri" pitchFamily="34" charset="0"/>
              <a:cs typeface="Arial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10325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ru-RU" altLang="ru-RU" sz="1100" b="1">
                <a:ea typeface="Calibri" pitchFamily="34" charset="0"/>
                <a:cs typeface="Arial" charset="0"/>
              </a:rPr>
              <a:t>         50 и более лет</a:t>
            </a:r>
            <a:endParaRPr lang="ru-RU" altLang="ru-RU" sz="700">
              <a:ea typeface="Calibri" pitchFamily="34" charset="0"/>
              <a:cs typeface="Arial" charset="0"/>
            </a:endParaRPr>
          </a:p>
          <a:p>
            <a:pPr defTabSz="914400" eaLnBrk="0" hangingPunct="0"/>
            <a:endParaRPr lang="ru-RU" altLang="ru-RU">
              <a:ea typeface="Calibri" pitchFamily="34" charset="0"/>
              <a:cs typeface="Arial" charset="0"/>
            </a:endParaRPr>
          </a:p>
        </p:txBody>
      </p:sp>
      <p:pic>
        <p:nvPicPr>
          <p:cNvPr id="3086" name="Рисунок 35" descr="Presentation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61925"/>
            <a:ext cx="54133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Рисунок 36" descr="podlogka.png"/>
          <p:cNvPicPr preferRelativeResize="0"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72025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0" y="842963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9" name="TextBox 19"/>
          <p:cNvSpPr txBox="1">
            <a:spLocks noChangeArrowheads="1"/>
          </p:cNvSpPr>
          <p:nvPr/>
        </p:nvSpPr>
        <p:spPr bwMode="auto">
          <a:xfrm>
            <a:off x="1692275" y="1131888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900" b="1">
                <a:cs typeface="Arial" charset="0"/>
              </a:rPr>
              <a:t>Сельскохозяйственные организации</a:t>
            </a:r>
          </a:p>
        </p:txBody>
      </p:sp>
      <p:sp>
        <p:nvSpPr>
          <p:cNvPr id="3090" name="TextBox 22"/>
          <p:cNvSpPr txBox="1">
            <a:spLocks noChangeArrowheads="1"/>
          </p:cNvSpPr>
          <p:nvPr/>
        </p:nvSpPr>
        <p:spPr bwMode="auto">
          <a:xfrm>
            <a:off x="5508625" y="1131888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900" b="1">
                <a:cs typeface="Arial" charset="0"/>
              </a:rPr>
              <a:t>Крестьянские (фермерские) хозяйства </a:t>
            </a:r>
          </a:p>
          <a:p>
            <a:pPr algn="ctr"/>
            <a:r>
              <a:rPr lang="ru-RU" altLang="ru-RU" sz="900" b="1">
                <a:cs typeface="Arial" charset="0"/>
              </a:rPr>
              <a:t>и индивидуальные предприниматели</a:t>
            </a:r>
          </a:p>
        </p:txBody>
      </p:sp>
      <p:graphicFrame>
        <p:nvGraphicFramePr>
          <p:cNvPr id="3091" name="Диаграмма 33"/>
          <p:cNvGraphicFramePr>
            <a:graphicFrameLocks/>
          </p:cNvGraphicFramePr>
          <p:nvPr/>
        </p:nvGraphicFramePr>
        <p:xfrm>
          <a:off x="776288" y="1512888"/>
          <a:ext cx="3579812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r:id="rId5" imgW="3584759" imgH="3158002" progId="Excel.Sheet.8">
                  <p:embed/>
                </p:oleObj>
              </mc:Choice>
              <mc:Fallback>
                <p:oleObj r:id="rId5" imgW="3584759" imgH="3158002" progId="Excel.Sheet.8">
                  <p:embed/>
                  <p:pic>
                    <p:nvPicPr>
                      <p:cNvPr id="0" name="Диаграмма 3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512888"/>
                        <a:ext cx="3579812" cy="315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Диаграмма 33"/>
          <p:cNvGraphicFramePr>
            <a:graphicFrameLocks/>
          </p:cNvGraphicFramePr>
          <p:nvPr/>
        </p:nvGraphicFramePr>
        <p:xfrm>
          <a:off x="4953000" y="1512888"/>
          <a:ext cx="3579813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r:id="rId7" imgW="3578662" imgH="3158002" progId="Excel.Sheet.8">
                  <p:embed/>
                </p:oleObj>
              </mc:Choice>
              <mc:Fallback>
                <p:oleObj r:id="rId7" imgW="3578662" imgH="3158002" progId="Excel.Shee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12888"/>
                        <a:ext cx="3579813" cy="315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81002143"/>
              </p:ext>
            </p:extLst>
          </p:nvPr>
        </p:nvGraphicFramePr>
        <p:xfrm>
          <a:off x="179512" y="843558"/>
          <a:ext cx="3059832" cy="4056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45738840"/>
              </p:ext>
            </p:extLst>
          </p:nvPr>
        </p:nvGraphicFramePr>
        <p:xfrm>
          <a:off x="3419872" y="866449"/>
          <a:ext cx="3312368" cy="4056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9433185"/>
              </p:ext>
            </p:extLst>
          </p:nvPr>
        </p:nvGraphicFramePr>
        <p:xfrm>
          <a:off x="6732240" y="843558"/>
          <a:ext cx="1979712" cy="4056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 rot="10800000" flipV="1">
            <a:off x="395536" y="699542"/>
            <a:ext cx="2552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Сельскохозяйственные организации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627534"/>
            <a:ext cx="27363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Крестьянские (фермерские) хозяйства и индивидуальные предприниматели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699542"/>
            <a:ext cx="27363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Личные подсобные и другие индивидуальные хозяйства граждан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Presentation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5" y="142860"/>
            <a:ext cx="534347" cy="537160"/>
          </a:xfrm>
          <a:prstGeom prst="rect">
            <a:avLst/>
          </a:prstGeom>
        </p:spPr>
      </p:pic>
      <p:pic>
        <p:nvPicPr>
          <p:cNvPr id="11" name="Рисунок 10" descr="podlogka.pn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803998"/>
            <a:ext cx="9144000" cy="5195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0768" y="71431"/>
            <a:ext cx="8173233" cy="523192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Наличие тракторов и комбайнов по категориям хозяйств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(штук)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Documents and Settings\p38_PetrovaEV\Рабочий стол\Флешка Люба\картинки\картофелеуборочные комбайн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275606"/>
            <a:ext cx="1940364" cy="13041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339" name="Picture 3" descr="C:\Documents and Settings\p38_PetrovaEV\Рабочий стол\Флешка Люба\картинки\зерновые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1275606"/>
            <a:ext cx="1901983" cy="12836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07270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D:\картинки\трактор.jpg"/>
          <p:cNvPicPr/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Presentation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5" y="142860"/>
            <a:ext cx="534347" cy="5371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857238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podlogka.pn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70350"/>
            <a:ext cx="9144000" cy="3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62" y="143610"/>
            <a:ext cx="8215338" cy="646303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Обеспеченность тракторами и комбайнами</a:t>
            </a:r>
          </a:p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800" b="1" dirty="0" smtClean="0">
                <a:latin typeface="Arial" pitchFamily="34" charset="0"/>
                <a:cs typeface="Arial" pitchFamily="34" charset="0"/>
              </a:rPr>
            </a:b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(на 1000 га; штук)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034" y="1071560"/>
            <a:ext cx="33575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Сельскохозяйственные организации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0628" y="107155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Крестьянские (фермерские) хозяйства</a:t>
            </a:r>
            <a:br>
              <a:rPr lang="ru-RU" sz="1000" b="1" dirty="0" smtClean="0"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и индивидуальные предприниматели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36868125"/>
              </p:ext>
            </p:extLst>
          </p:nvPr>
        </p:nvGraphicFramePr>
        <p:xfrm>
          <a:off x="953394" y="1523636"/>
          <a:ext cx="2970537" cy="2416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775929238"/>
              </p:ext>
            </p:extLst>
          </p:nvPr>
        </p:nvGraphicFramePr>
        <p:xfrm>
          <a:off x="5220072" y="1563638"/>
          <a:ext cx="309634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63888" y="4201254"/>
            <a:ext cx="144016" cy="14401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35896" y="4155929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2006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168034" y="4201254"/>
            <a:ext cx="144016" cy="14401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333986" y="4150151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dlogka.pn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14561"/>
            <a:ext cx="9144000" cy="228958"/>
          </a:xfrm>
          <a:prstGeom prst="rect">
            <a:avLst/>
          </a:prstGeom>
        </p:spPr>
      </p:pic>
      <p:pic>
        <p:nvPicPr>
          <p:cNvPr id="7" name="Рисунок 6" descr="Presentation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9" y="71421"/>
            <a:ext cx="534347" cy="53716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5939" y="699542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0" descr="Инфографика - цели_объекты_сроки ВСХП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4D9"/>
              </a:clrFrom>
              <a:clrTo>
                <a:srgbClr val="FCF4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t="2632" r="3928" b="62328"/>
          <a:stretch>
            <a:fillRect/>
          </a:stretch>
        </p:blipFill>
        <p:spPr bwMode="auto">
          <a:xfrm>
            <a:off x="755576" y="-33732"/>
            <a:ext cx="7998692" cy="240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6" name="Picture 2" descr="Инфографика - цели_объекты_сроки ВСХП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4D9"/>
              </a:clrFrom>
              <a:clrTo>
                <a:srgbClr val="FCF4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8" t="37810" r="71904" b="56236"/>
          <a:stretch>
            <a:fillRect/>
          </a:stretch>
        </p:blipFill>
        <p:spPr bwMode="auto">
          <a:xfrm>
            <a:off x="539553" y="2371721"/>
            <a:ext cx="2592288" cy="41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0" descr="Инфографика - цели_объекты_сроки ВСХП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4D9"/>
              </a:clrFrom>
              <a:clrTo>
                <a:srgbClr val="FCF4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0" t="38611" r="2000" b="55882"/>
          <a:stretch>
            <a:fillRect/>
          </a:stretch>
        </p:blipFill>
        <p:spPr bwMode="auto">
          <a:xfrm>
            <a:off x="126567" y="2931791"/>
            <a:ext cx="3221296" cy="38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Инфографика - цели_объекты_сроки ВСХ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0" t="37672" r="27866" b="37549"/>
          <a:stretch>
            <a:fillRect/>
          </a:stretch>
        </p:blipFill>
        <p:spPr bwMode="auto">
          <a:xfrm>
            <a:off x="3409529" y="2371720"/>
            <a:ext cx="184048" cy="94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62" y="2333885"/>
            <a:ext cx="1290408" cy="123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Инфографика - цели_объекты_сроки ВСХП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4D9"/>
              </a:clrFrom>
              <a:clrTo>
                <a:srgbClr val="FCF4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0" t="43724" r="2000" b="43379"/>
          <a:stretch>
            <a:fillRect/>
          </a:stretch>
        </p:blipFill>
        <p:spPr bwMode="auto">
          <a:xfrm>
            <a:off x="5705394" y="2371720"/>
            <a:ext cx="3287596" cy="113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Инфографика - цели_объекты_сроки ВСХП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4D9"/>
              </a:clrFrom>
              <a:clrTo>
                <a:srgbClr val="FCF4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6" t="69695" r="71526" b="25301"/>
          <a:stretch>
            <a:fillRect/>
          </a:stretch>
        </p:blipFill>
        <p:spPr bwMode="auto">
          <a:xfrm>
            <a:off x="745605" y="3642979"/>
            <a:ext cx="2376363" cy="3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Инфографика - цели_объекты_сроки ВСХП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4D9"/>
              </a:clrFrom>
              <a:clrTo>
                <a:srgbClr val="FCF4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0" t="69524" r="2000" b="22820"/>
          <a:stretch>
            <a:fillRect/>
          </a:stretch>
        </p:blipFill>
        <p:spPr bwMode="auto">
          <a:xfrm>
            <a:off x="372806" y="4083918"/>
            <a:ext cx="2925781" cy="51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" descr="Инфографика - цели_объекты_сроки ВСХП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0" t="37672" r="27866" b="37549"/>
          <a:stretch>
            <a:fillRect/>
          </a:stretch>
        </p:blipFill>
        <p:spPr bwMode="auto">
          <a:xfrm>
            <a:off x="3377555" y="3579473"/>
            <a:ext cx="216022" cy="110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62" y="3642979"/>
            <a:ext cx="1263780" cy="125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Инфографика - цели_объекты_сроки ВСХП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4D9"/>
              </a:clrFrom>
              <a:clrTo>
                <a:srgbClr val="FCF4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0" t="76917" r="2000" b="16229"/>
          <a:stretch>
            <a:fillRect/>
          </a:stretch>
        </p:blipFill>
        <p:spPr bwMode="auto">
          <a:xfrm>
            <a:off x="5765789" y="3757075"/>
            <a:ext cx="3166805" cy="58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" y="39346"/>
            <a:ext cx="914400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ОБЕСПЕЧЕННОСТЬ ОБЪЕКТАМИ ИНФРАСТРУКТУРЫ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(в процентах от общего числа хозяйств соответствующей категории, осуществлявших</a:t>
            </a:r>
            <a:r>
              <a:rPr kumimoji="0" lang="ru-RU" sz="1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сельскохозяйственную деятельность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331641" y="519522"/>
          <a:ext cx="6562725" cy="263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5657" y="3489852"/>
            <a:ext cx="6081713" cy="954106"/>
            <a:chOff x="1524" y="13181"/>
            <a:chExt cx="9578" cy="1306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1524" y="13181"/>
              <a:ext cx="9578" cy="13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 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Сельскохозяйственные организации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      Крестьянские (фермерские)</a:t>
              </a:r>
              <a:r>
                <a:rPr kumimoji="0" lang="ru-RU" sz="9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хозяйства и индивидуальные предприниматели</a:t>
              </a:r>
              <a:endPara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      Личные подсобные и другие индивидуальные хозяйства граждан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lang="ru-RU" sz="900" b="1" dirty="0" smtClean="0">
                  <a:latin typeface="Arial" pitchFamily="34" charset="0"/>
                  <a:cs typeface="Arial" pitchFamily="34" charset="0"/>
                </a:rPr>
                <a:t>       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Некоммерческие объединения граждан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658" y="13247"/>
              <a:ext cx="250" cy="212"/>
            </a:xfrm>
            <a:prstGeom prst="rect">
              <a:avLst/>
            </a:prstGeom>
            <a:solidFill>
              <a:srgbClr val="92CDD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1658" y="13556"/>
              <a:ext cx="250" cy="212"/>
            </a:xfrm>
            <a:prstGeom prst="rect">
              <a:avLst/>
            </a:prstGeom>
            <a:solidFill>
              <a:srgbClr val="E97FA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1658" y="14167"/>
              <a:ext cx="250" cy="21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1658" y="13844"/>
              <a:ext cx="250" cy="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resentation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5" y="142860"/>
            <a:ext cx="541292" cy="5371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857238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28662" y="-65600"/>
            <a:ext cx="8215338" cy="954079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Удельный вес сельхозпроизводителей, 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получивших субсидии (дотации) и кредиты в 2015 году 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(в % от общего числа организаций (хозяйств), </a:t>
            </a:r>
          </a:p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осуществлявших сельскохозяйственную  деятельность в  2015 г.)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podlogka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83518"/>
            <a:ext cx="9144000" cy="360000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44916386"/>
              </p:ext>
            </p:extLst>
          </p:nvPr>
        </p:nvGraphicFramePr>
        <p:xfrm>
          <a:off x="1115616" y="771550"/>
          <a:ext cx="691276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653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odlogka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83518"/>
            <a:ext cx="9144000" cy="360000"/>
          </a:xfrm>
          <a:prstGeom prst="rect">
            <a:avLst/>
          </a:prstGeom>
        </p:spPr>
      </p:pic>
      <p:pic>
        <p:nvPicPr>
          <p:cNvPr id="9" name="Рисунок 8" descr="Presentation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5" y="142860"/>
            <a:ext cx="541292" cy="5371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900331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760000"/>
              </p:ext>
            </p:extLst>
          </p:nvPr>
        </p:nvGraphicFramePr>
        <p:xfrm>
          <a:off x="755577" y="900331"/>
          <a:ext cx="8136423" cy="424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28662" y="-65600"/>
            <a:ext cx="8215338" cy="954079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Удельный вес сельскохозяйственных организаций (хозяйств),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применявших инновационные технологии 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(в % от общего числа организаций (хозяйств), </a:t>
            </a:r>
          </a:p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осуществлявших сельскохозяйственную  деятельность 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71552"/>
            <a:ext cx="4453200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Окончательные итоги 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Всероссийской сельскохозяйственной переписи 2016 года</a:t>
            </a:r>
          </a:p>
          <a:p>
            <a:pPr>
              <a:lnSpc>
                <a:spcPct val="120000"/>
              </a:lnSpc>
              <a:defRPr/>
            </a:pPr>
            <a:endParaRPr lang="ru-RU" sz="14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размещены  на  сайте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Иркутскстата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www.irkutskstat.gks.ru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 разделе </a:t>
            </a:r>
          </a:p>
          <a:p>
            <a:pPr>
              <a:lnSpc>
                <a:spcPct val="120000"/>
              </a:lnSpc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«Всероссийская  сельскохозяйственная  </a:t>
            </a:r>
          </a:p>
          <a:p>
            <a:pPr>
              <a:lnSpc>
                <a:spcPct val="120000"/>
              </a:lnSpc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перепись  - 2016»</a:t>
            </a:r>
          </a:p>
          <a:p>
            <a:endParaRPr lang="ru-RU" dirty="0"/>
          </a:p>
        </p:txBody>
      </p:sp>
      <p:pic>
        <p:nvPicPr>
          <p:cNvPr id="6" name="Рисунок 5" descr="podlogka.pn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3518"/>
            <a:ext cx="9144000" cy="360000"/>
          </a:xfrm>
          <a:prstGeom prst="rect">
            <a:avLst/>
          </a:prstGeom>
        </p:spPr>
      </p:pic>
      <p:pic>
        <p:nvPicPr>
          <p:cNvPr id="7" name="Рисунок 6" descr="Presentation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4" y="142858"/>
            <a:ext cx="534347" cy="53716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060874"/>
            <a:ext cx="476250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Штриховая стрелка вправо 10"/>
          <p:cNvSpPr/>
          <p:nvPr/>
        </p:nvSpPr>
        <p:spPr>
          <a:xfrm>
            <a:off x="2915816" y="2643759"/>
            <a:ext cx="2880320" cy="144016"/>
          </a:xfrm>
          <a:prstGeom prst="stripedRightArrow">
            <a:avLst>
              <a:gd name="adj1" fmla="val 50000"/>
              <a:gd name="adj2" fmla="val 110312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44465"/>
            <a:ext cx="4707632" cy="221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037250"/>
              </p:ext>
            </p:extLst>
          </p:nvPr>
        </p:nvGraphicFramePr>
        <p:xfrm>
          <a:off x="0" y="1357305"/>
          <a:ext cx="9144000" cy="185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857388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Спасибо</a:t>
                      </a:r>
                      <a:r>
                        <a:rPr lang="ru-RU" sz="2600" b="1" baseline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baseline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за внимание!</a:t>
                      </a:r>
                      <a:r>
                        <a:rPr lang="ru-RU" sz="2600" b="1" baseline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2600" b="1" baseline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260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0" y="1357305"/>
            <a:ext cx="9144000" cy="1857388"/>
            <a:chOff x="0" y="1357304"/>
            <a:chExt cx="9144000" cy="185738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3214692"/>
              <a:ext cx="9144000" cy="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1357304"/>
              <a:ext cx="9144000" cy="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35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 r="-1"/>
          <a:stretch/>
        </p:blipFill>
        <p:spPr bwMode="auto">
          <a:xfrm>
            <a:off x="8243008" y="0"/>
            <a:ext cx="934704" cy="172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243007" y="1707048"/>
            <a:ext cx="934704" cy="172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243011" y="3399633"/>
            <a:ext cx="934703" cy="172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794471"/>
              </p:ext>
            </p:extLst>
          </p:nvPr>
        </p:nvGraphicFramePr>
        <p:xfrm>
          <a:off x="395536" y="1113588"/>
          <a:ext cx="7513275" cy="332523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18118"/>
                <a:gridCol w="668606"/>
                <a:gridCol w="772269"/>
                <a:gridCol w="772269"/>
                <a:gridCol w="746578"/>
                <a:gridCol w="1460461"/>
                <a:gridCol w="887487"/>
                <a:gridCol w="887487"/>
              </a:tblGrid>
              <a:tr h="59685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17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993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008C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008C5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0" marB="0"/>
                </a:tc>
              </a:tr>
              <a:tr h="80176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i="0" kern="1200" dirty="0" smtClean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0" marB="0"/>
                </a:tc>
              </a:tr>
              <a:tr h="495456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008C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008C5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0" marB="0"/>
                </a:tc>
              </a:tr>
              <a:tr h="572991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9512" y="915566"/>
            <a:ext cx="7920879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14400"/>
            <a:r>
              <a:rPr lang="ru-RU" sz="2000" dirty="0">
                <a:solidFill>
                  <a:prstClr val="black"/>
                </a:solidFill>
              </a:rPr>
              <a:t>   </a:t>
            </a:r>
          </a:p>
          <a:p>
            <a:pPr defTabSz="914400"/>
            <a:endParaRPr lang="ru-RU" sz="2000" dirty="0">
              <a:solidFill>
                <a:prstClr val="black"/>
              </a:solidFill>
            </a:endParaRPr>
          </a:p>
          <a:p>
            <a:pPr defTabSz="914400"/>
            <a:r>
              <a:rPr lang="ru-RU" sz="2400" b="1" dirty="0">
                <a:solidFill>
                  <a:srgbClr val="E49617"/>
                </a:solidFill>
                <a:latin typeface="Arial" pitchFamily="34" charset="0"/>
                <a:cs typeface="Arial" pitchFamily="34" charset="0"/>
              </a:rPr>
              <a:t>Подведение итогов</a:t>
            </a:r>
          </a:p>
          <a:p>
            <a:pPr defTabSz="914400"/>
            <a:r>
              <a:rPr lang="ru-RU" sz="2400" b="1" dirty="0" smtClean="0">
                <a:solidFill>
                  <a:srgbClr val="E49617"/>
                </a:solidFill>
                <a:latin typeface="Arial" pitchFamily="34" charset="0"/>
                <a:cs typeface="Arial" pitchFamily="34" charset="0"/>
              </a:rPr>
              <a:t>Всероссийской </a:t>
            </a:r>
            <a:r>
              <a:rPr lang="ru-RU" sz="2400" b="1" dirty="0">
                <a:solidFill>
                  <a:srgbClr val="E49617"/>
                </a:solidFill>
                <a:latin typeface="Arial" pitchFamily="34" charset="0"/>
                <a:cs typeface="Arial" pitchFamily="34" charset="0"/>
              </a:rPr>
              <a:t>сельскохозяйственной переписи </a:t>
            </a:r>
            <a:r>
              <a:rPr lang="ru-RU" sz="2400" b="1" dirty="0" smtClean="0">
                <a:solidFill>
                  <a:srgbClr val="E49617"/>
                </a:solidFill>
                <a:latin typeface="Arial" pitchFamily="34" charset="0"/>
                <a:cs typeface="Arial" pitchFamily="34" charset="0"/>
              </a:rPr>
              <a:t>2016 года:</a:t>
            </a:r>
            <a:endParaRPr lang="ru-RU" sz="2400" b="1" dirty="0">
              <a:solidFill>
                <a:srgbClr val="E49617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ru-RU" sz="2400" b="1" dirty="0">
                <a:solidFill>
                  <a:srgbClr val="008C5A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2400" b="1" dirty="0" smtClean="0">
                <a:solidFill>
                  <a:srgbClr val="008C5A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>
                <a:solidFill>
                  <a:srgbClr val="008C5A"/>
                </a:solidFill>
                <a:latin typeface="Arial" pitchFamily="34" charset="0"/>
                <a:cs typeface="Arial" pitchFamily="34" charset="0"/>
              </a:rPr>
              <a:t>предварительных – </a:t>
            </a:r>
            <a:r>
              <a:rPr lang="en-US" sz="2400" b="1" dirty="0">
                <a:solidFill>
                  <a:srgbClr val="008C5A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2400" b="1" dirty="0">
                <a:solidFill>
                  <a:srgbClr val="008C5A"/>
                </a:solidFill>
                <a:latin typeface="Arial" pitchFamily="34" charset="0"/>
                <a:cs typeface="Arial" pitchFamily="34" charset="0"/>
              </a:rPr>
              <a:t> квартал </a:t>
            </a:r>
            <a:r>
              <a:rPr lang="ru-RU" sz="2400" b="1" dirty="0" smtClean="0">
                <a:solidFill>
                  <a:srgbClr val="008C5A"/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ru-RU" sz="2400" b="1" dirty="0">
                <a:solidFill>
                  <a:srgbClr val="008C5A"/>
                </a:solidFill>
                <a:latin typeface="Arial" pitchFamily="34" charset="0"/>
                <a:cs typeface="Arial" pitchFamily="34" charset="0"/>
              </a:rPr>
              <a:t>г.,</a:t>
            </a:r>
          </a:p>
          <a:p>
            <a:pPr defTabSz="914400"/>
            <a:endParaRPr lang="ru-RU" sz="2400" b="1" dirty="0">
              <a:solidFill>
                <a:srgbClr val="008C5A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ru-RU" sz="2400" b="1" dirty="0">
                <a:solidFill>
                  <a:srgbClr val="008C5A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2400" b="1" dirty="0" smtClean="0">
                <a:solidFill>
                  <a:srgbClr val="008C5A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>
                <a:solidFill>
                  <a:srgbClr val="008C5A"/>
                </a:solidFill>
                <a:latin typeface="Arial" pitchFamily="34" charset="0"/>
                <a:cs typeface="Arial" pitchFamily="34" charset="0"/>
              </a:rPr>
              <a:t>окончательных – </a:t>
            </a:r>
            <a:r>
              <a:rPr lang="en-US" sz="2400" b="1" dirty="0">
                <a:solidFill>
                  <a:srgbClr val="008C5A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2400" b="1" dirty="0">
                <a:solidFill>
                  <a:srgbClr val="008C5A"/>
                </a:solidFill>
                <a:latin typeface="Arial" pitchFamily="34" charset="0"/>
                <a:cs typeface="Arial" pitchFamily="34" charset="0"/>
              </a:rPr>
              <a:t> квартал </a:t>
            </a:r>
            <a:r>
              <a:rPr lang="ru-RU" sz="2400" b="1" dirty="0" smtClean="0">
                <a:solidFill>
                  <a:srgbClr val="008C5A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ru-RU" sz="2400" b="1" dirty="0">
                <a:solidFill>
                  <a:srgbClr val="008C5A"/>
                </a:solidFill>
                <a:latin typeface="Arial" pitchFamily="34" charset="0"/>
                <a:cs typeface="Arial" pitchFamily="34" charset="0"/>
              </a:rPr>
              <a:t>г.</a:t>
            </a:r>
          </a:p>
          <a:p>
            <a:pPr defTabSz="914400"/>
            <a:endParaRPr lang="ru-RU" sz="2000" dirty="0">
              <a:solidFill>
                <a:srgbClr val="008C5A"/>
              </a:solidFill>
            </a:endParaRPr>
          </a:p>
        </p:txBody>
      </p:sp>
      <p:pic>
        <p:nvPicPr>
          <p:cNvPr id="11" name="Рисунок 10" descr="Presentation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62382"/>
            <a:ext cx="534347" cy="537160"/>
          </a:xfrm>
          <a:prstGeom prst="rect">
            <a:avLst/>
          </a:prstGeom>
        </p:spPr>
      </p:pic>
      <p:pic>
        <p:nvPicPr>
          <p:cNvPr id="12" name="Рисунок 11" descr="podlogka.pn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83518"/>
            <a:ext cx="9144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dlogka.pn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14561"/>
            <a:ext cx="9144000" cy="228958"/>
          </a:xfrm>
          <a:prstGeom prst="rect">
            <a:avLst/>
          </a:prstGeom>
        </p:spPr>
      </p:pic>
      <p:pic>
        <p:nvPicPr>
          <p:cNvPr id="7" name="Рисунок 6" descr="Presentation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9" y="71421"/>
            <a:ext cx="534347" cy="53716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05755" y="214298"/>
            <a:ext cx="85382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Число сельскохозяйственных производителей</a:t>
            </a:r>
          </a:p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(единиц)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939" y="699542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388615"/>
              </p:ext>
            </p:extLst>
          </p:nvPr>
        </p:nvGraphicFramePr>
        <p:xfrm>
          <a:off x="683568" y="915566"/>
          <a:ext cx="82296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300192" y="843558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0.4%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347868" y="2283718"/>
            <a:ext cx="168019" cy="21602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932044" y="3363838"/>
            <a:ext cx="168019" cy="21602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516220" y="1059582"/>
            <a:ext cx="168019" cy="21602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8148401" y="2859782"/>
            <a:ext cx="168019" cy="21602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resentation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4" y="142858"/>
            <a:ext cx="534347" cy="5371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785800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podlogka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3999"/>
            <a:ext cx="9144000" cy="3395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15616" y="2"/>
            <a:ext cx="7499688" cy="769413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Удельный вес сельскохозяйственных  производителей,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осуществлявших сельскохозяйственную деятельность</a:t>
            </a:r>
          </a:p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(в процентах от соответствующей категории организаций (хозяйств))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90734080"/>
              </p:ext>
            </p:extLst>
          </p:nvPr>
        </p:nvGraphicFramePr>
        <p:xfrm>
          <a:off x="323528" y="699542"/>
          <a:ext cx="367240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937059056"/>
              </p:ext>
            </p:extLst>
          </p:nvPr>
        </p:nvGraphicFramePr>
        <p:xfrm>
          <a:off x="2195736" y="267494"/>
          <a:ext cx="388843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848542217"/>
              </p:ext>
            </p:extLst>
          </p:nvPr>
        </p:nvGraphicFramePr>
        <p:xfrm>
          <a:off x="3707904" y="1995686"/>
          <a:ext cx="388843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4238803000"/>
              </p:ext>
            </p:extLst>
          </p:nvPr>
        </p:nvGraphicFramePr>
        <p:xfrm>
          <a:off x="5580112" y="627534"/>
          <a:ext cx="31683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1749177605"/>
              </p:ext>
            </p:extLst>
          </p:nvPr>
        </p:nvGraphicFramePr>
        <p:xfrm>
          <a:off x="6804248" y="1203598"/>
          <a:ext cx="3070684" cy="3534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83568" y="4443960"/>
            <a:ext cx="144016" cy="1440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99592" y="4371950"/>
            <a:ext cx="29145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Число организаций (хозяйств), единиц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4659984"/>
            <a:ext cx="144016" cy="144016"/>
          </a:xfrm>
          <a:prstGeom prst="rect">
            <a:avLst/>
          </a:prstGeom>
          <a:solidFill>
            <a:srgbClr val="FF9999">
              <a:alpha val="91765"/>
            </a:srgb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99592" y="4587974"/>
            <a:ext cx="6931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Удельный вес организаций (хозяйств) осуществлявших сельскохозяйственную деятельность 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j021684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987575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" name="Рисунок 18" descr="j0231001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6" y="915567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" name="Рисунок 20" descr="C:\Users\user\Desktop\черновики\!КАРТИНКИ\32007096-творческий-пейзаж-сделал-с-ассорти-органических-овощей-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336" y="771551"/>
            <a:ext cx="1008112" cy="67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609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resentation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5" y="142860"/>
            <a:ext cx="534347" cy="5371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podlogka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83518"/>
            <a:ext cx="9144000" cy="3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62" y="143610"/>
            <a:ext cx="8215338" cy="646303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Численность  работников,  занятых  в сельскохозяйственном  производстве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800" b="1" dirty="0" smtClean="0">
                <a:latin typeface="Arial" pitchFamily="34" charset="0"/>
                <a:cs typeface="Arial" pitchFamily="34" charset="0"/>
              </a:rPr>
            </a:b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(человек)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2225" y="1801625"/>
            <a:ext cx="504056" cy="2088232"/>
          </a:xfrm>
          <a:prstGeom prst="rect">
            <a:avLst/>
          </a:prstGeom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24070</a:t>
            </a: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60019" y="2499742"/>
            <a:ext cx="504056" cy="1379958"/>
          </a:xfrm>
          <a:prstGeom prst="rect">
            <a:avLst/>
          </a:prstGeom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62239" y="3219823"/>
            <a:ext cx="496416" cy="670034"/>
          </a:xfrm>
          <a:prstGeom prst="rect">
            <a:avLst/>
          </a:prstGeom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3575</a:t>
            </a: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40610" y="3085178"/>
            <a:ext cx="523478" cy="803895"/>
          </a:xfrm>
          <a:prstGeom prst="rect">
            <a:avLst/>
          </a:prstGeom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4147</a:t>
            </a: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62252" y="3579864"/>
            <a:ext cx="525972" cy="309994"/>
          </a:xfrm>
          <a:prstGeom prst="rect">
            <a:avLst/>
          </a:prstGeom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</a:t>
            </a: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34360" y="3373995"/>
            <a:ext cx="504056" cy="515863"/>
          </a:xfrm>
          <a:prstGeom prst="rect">
            <a:avLst/>
          </a:prstGeom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288</a:t>
            </a: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832225" y="1347616"/>
            <a:ext cx="504056" cy="4540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1704</a:t>
            </a: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760019" y="2211712"/>
            <a:ext cx="504056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479</a:t>
            </a: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62239" y="3003800"/>
            <a:ext cx="496416" cy="2160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951</a:t>
            </a: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840610" y="2859784"/>
            <a:ext cx="523478" cy="2160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1046</a:t>
            </a: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062252" y="3435846"/>
            <a:ext cx="525972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034360" y="3227003"/>
            <a:ext cx="504056" cy="1440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331640" y="3889856"/>
            <a:ext cx="66967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8039000" y="3889856"/>
            <a:ext cx="0" cy="482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331640" y="3889856"/>
            <a:ext cx="0" cy="482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724128" y="3889856"/>
            <a:ext cx="0" cy="482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3635896" y="3889856"/>
            <a:ext cx="0" cy="482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555776" y="3889856"/>
            <a:ext cx="0" cy="2410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6876256" y="3889856"/>
            <a:ext cx="0" cy="2410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4692613" y="3889856"/>
            <a:ext cx="0" cy="2410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759922" y="3858629"/>
            <a:ext cx="624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934106" y="3845861"/>
            <a:ext cx="624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091929" y="3845860"/>
            <a:ext cx="624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1"/>
          <p:cNvSpPr txBox="1"/>
          <p:nvPr/>
        </p:nvSpPr>
        <p:spPr>
          <a:xfrm>
            <a:off x="2753418" y="3854214"/>
            <a:ext cx="472386" cy="23673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1"/>
          <p:cNvSpPr txBox="1"/>
          <p:nvPr/>
        </p:nvSpPr>
        <p:spPr>
          <a:xfrm>
            <a:off x="4878577" y="3843438"/>
            <a:ext cx="472386" cy="23673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1"/>
          <p:cNvSpPr txBox="1"/>
          <p:nvPr/>
        </p:nvSpPr>
        <p:spPr>
          <a:xfrm>
            <a:off x="7078962" y="3826856"/>
            <a:ext cx="472386" cy="23673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259632" y="4299944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Сельскохозяйственные организации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14776" y="4301177"/>
            <a:ext cx="212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Крестьянские ( фермерские) 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хозяйства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658373" y="4308737"/>
            <a:ext cx="2502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Индивидуальные предприниматели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364092" y="1203598"/>
            <a:ext cx="294285" cy="288032"/>
          </a:xfrm>
          <a:prstGeom prst="rect">
            <a:avLst/>
          </a:prstGeom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5364092" y="1634740"/>
            <a:ext cx="294285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/>
          <p:cNvSpPr txBox="1"/>
          <p:nvPr/>
        </p:nvSpPr>
        <p:spPr>
          <a:xfrm>
            <a:off x="5658373" y="1205131"/>
            <a:ext cx="1973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Постоянные работники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658373" y="1625240"/>
            <a:ext cx="2837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Временные и сезонные работники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98757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25774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99792" y="1851670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10095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23928" y="2643758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4526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60032" y="2427734"/>
            <a:ext cx="524503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5193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84168" y="3003798"/>
            <a:ext cx="524503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259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20272" y="2787774"/>
            <a:ext cx="524503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306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resentation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01" y="162383"/>
            <a:ext cx="541291" cy="5371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928676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podlogka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72780"/>
            <a:ext cx="9144000" cy="3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36152"/>
            <a:ext cx="7776864" cy="892524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Распределение численности руководителей сельскохозяйственных организаций по полу и возрасту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800" b="1" dirty="0" smtClean="0">
                <a:latin typeface="Arial" pitchFamily="34" charset="0"/>
                <a:cs typeface="Arial" pitchFamily="34" charset="0"/>
              </a:rPr>
            </a:b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(в процентах)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Объект 16"/>
          <p:cNvGraphicFramePr/>
          <p:nvPr>
            <p:extLst>
              <p:ext uri="{D42A27DB-BD31-4B8C-83A1-F6EECF244321}">
                <p14:modId xmlns:p14="http://schemas.microsoft.com/office/powerpoint/2010/main" val="976560508"/>
              </p:ext>
            </p:extLst>
          </p:nvPr>
        </p:nvGraphicFramePr>
        <p:xfrm>
          <a:off x="179512" y="915566"/>
          <a:ext cx="432048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Объект 17"/>
          <p:cNvGraphicFramePr/>
          <p:nvPr>
            <p:extLst>
              <p:ext uri="{D42A27DB-BD31-4B8C-83A1-F6EECF244321}">
                <p14:modId xmlns:p14="http://schemas.microsoft.com/office/powerpoint/2010/main" val="380258755"/>
              </p:ext>
            </p:extLst>
          </p:nvPr>
        </p:nvGraphicFramePr>
        <p:xfrm>
          <a:off x="4355976" y="915566"/>
          <a:ext cx="453650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635896" y="3723878"/>
            <a:ext cx="1831975" cy="849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779912" y="3795886"/>
            <a:ext cx="160338" cy="161925"/>
          </a:xfrm>
          <a:prstGeom prst="rect">
            <a:avLst/>
          </a:prstGeom>
          <a:solidFill>
            <a:srgbClr val="4472C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779912" y="4083918"/>
            <a:ext cx="160338" cy="176212"/>
          </a:xfrm>
          <a:prstGeom prst="rect">
            <a:avLst/>
          </a:prstGeom>
          <a:solidFill>
            <a:srgbClr val="BF4C4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779912" y="4371950"/>
            <a:ext cx="160338" cy="157162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779912" y="3723878"/>
            <a:ext cx="11876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 29 лет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23928" y="4011910"/>
            <a:ext cx="8730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29-49 лет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23928" y="4299942"/>
            <a:ext cx="1283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50 и более лет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29601" cy="857249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Возрастной состав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глав крестьянских (фермерских) хозяйств 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 индивидуальных предпринимателей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(в процентах)</a:t>
            </a:r>
            <a:endParaRPr lang="ru-RU" sz="1200" i="1" dirty="0"/>
          </a:p>
        </p:txBody>
      </p:sp>
      <p:graphicFrame>
        <p:nvGraphicFramePr>
          <p:cNvPr id="8" name="Объект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354559"/>
              </p:ext>
            </p:extLst>
          </p:nvPr>
        </p:nvGraphicFramePr>
        <p:xfrm>
          <a:off x="467544" y="1059582"/>
          <a:ext cx="4104456" cy="379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303715"/>
              </p:ext>
            </p:extLst>
          </p:nvPr>
        </p:nvGraphicFramePr>
        <p:xfrm>
          <a:off x="4572000" y="1059582"/>
          <a:ext cx="3997821" cy="3862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933825" y="9061450"/>
            <a:ext cx="1504950" cy="649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151313" y="9453563"/>
            <a:ext cx="90487" cy="904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151313" y="9904413"/>
            <a:ext cx="90487" cy="90487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151313" y="10363200"/>
            <a:ext cx="90487" cy="90488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899592" y="-2233"/>
            <a:ext cx="285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4248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849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  <a:tab pos="5116513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895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9410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 29 лет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9867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29-49 лет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10325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50 и более лет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3851920" y="4011910"/>
            <a:ext cx="1504950" cy="649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3923928" y="4299942"/>
            <a:ext cx="90487" cy="90487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3923928" y="4515966"/>
            <a:ext cx="90487" cy="90487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3923928" y="4083918"/>
            <a:ext cx="90487" cy="904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995935" y="4011910"/>
            <a:ext cx="12961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до 29 лет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95936" y="4227934"/>
            <a:ext cx="12961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29-49 лет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95936" y="4443958"/>
            <a:ext cx="12961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50 и более лет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Рисунок 35" descr="Presentation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01" y="162383"/>
            <a:ext cx="541291" cy="537160"/>
          </a:xfrm>
          <a:prstGeom prst="rect">
            <a:avLst/>
          </a:prstGeom>
        </p:spPr>
      </p:pic>
      <p:pic>
        <p:nvPicPr>
          <p:cNvPr id="37" name="Рисунок 36" descr="podlogka.pn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72780"/>
            <a:ext cx="9144000" cy="360000"/>
          </a:xfrm>
          <a:prstGeom prst="rect">
            <a:avLst/>
          </a:prstGeom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47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D:\картинки\50.jpg"/>
          <p:cNvPicPr/>
          <p:nvPr/>
        </p:nvPicPr>
        <p:blipFill>
          <a:blip r:embed="rId2" cstate="print">
            <a:lum bright="39000" contrast="-23000"/>
          </a:blip>
          <a:srcRect/>
          <a:stretch>
            <a:fillRect/>
          </a:stretch>
        </p:blipFill>
        <p:spPr bwMode="auto">
          <a:xfrm>
            <a:off x="4860032" y="987574"/>
            <a:ext cx="38884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user\Desktop\черновики\!КАРТИНКИ\45262212-молодой-привлекательной-фермер-с-ноутбуком-стоя-в-кукурузном-поле-трактор-и-комбайн-работающих-в-пол.jpg"/>
          <p:cNvPicPr/>
          <p:nvPr/>
        </p:nvPicPr>
        <p:blipFill>
          <a:blip r:embed="rId3" cstate="print">
            <a:lum bright="40000" contrast="-23000"/>
          </a:blip>
          <a:srcRect/>
          <a:stretch>
            <a:fillRect/>
          </a:stretch>
        </p:blipFill>
        <p:spPr bwMode="auto">
          <a:xfrm>
            <a:off x="827584" y="987574"/>
            <a:ext cx="36004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FDA8-6FBC-4883-8497-7AAE3BA5D78B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38A2-5BE0-4DCF-AC18-CFA2BC199716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1" name="Рисунок 10" descr="podlogka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83500"/>
            <a:ext cx="9144000" cy="3600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67544" y="51470"/>
            <a:ext cx="8229601" cy="85724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Распределение численности руководителей сельскохозяйственных организаций,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глав крестьянских (фермерских) хозяйств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 индивидуальных предпринимателей по уровню образования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(в процентах от их общей численности руководителей)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 descr="Presentation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23478"/>
            <a:ext cx="541291" cy="537160"/>
          </a:xfrm>
          <a:prstGeom prst="rect">
            <a:avLst/>
          </a:prstGeom>
        </p:spPr>
      </p:pic>
      <p:graphicFrame>
        <p:nvGraphicFramePr>
          <p:cNvPr id="14" name="Объект 18"/>
          <p:cNvGraphicFramePr/>
          <p:nvPr/>
        </p:nvGraphicFramePr>
        <p:xfrm>
          <a:off x="0" y="1635646"/>
          <a:ext cx="478802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242900" y="1851670"/>
          <a:ext cx="49011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87016" y="843558"/>
          <a:ext cx="8856984" cy="356212"/>
        </p:xfrm>
        <a:graphic>
          <a:graphicData uri="http://schemas.openxmlformats.org/drawingml/2006/table">
            <a:tbl>
              <a:tblPr/>
              <a:tblGrid>
                <a:gridCol w="4428492"/>
                <a:gridCol w="4428492"/>
              </a:tblGrid>
              <a:tr h="356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Руководители </a:t>
                      </a:r>
                      <a:b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сельскохозяйственных организаций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526" marR="445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Главы крестьянских (фермерских) хозяйств и </a:t>
                      </a:r>
                      <a:r>
                        <a:rPr lang="ru-RU" sz="11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индивидуальные </a:t>
                      </a: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предприниматели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526" marR="445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51520" y="4011910"/>
            <a:ext cx="8569374" cy="760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Высшее профессиональное (высшее)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                                    Среднее (полное) общее или основное</a:t>
            </a:r>
            <a:r>
              <a:rPr kumimoji="0" lang="ru-RU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общее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Среднее профессиональное</a:t>
            </a:r>
            <a:r>
              <a:rPr kumimoji="0" lang="ru-RU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(среднее специальное)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                   Начальное общее или не имеет начального общего образования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Начальное профессиональное (профессионально</a:t>
            </a:r>
            <a:r>
              <a:rPr kumimoji="0" lang="ru-RU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– техническое)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23528" y="4081823"/>
            <a:ext cx="209550" cy="146111"/>
          </a:xfrm>
          <a:prstGeom prst="rect">
            <a:avLst/>
          </a:prstGeom>
          <a:solidFill>
            <a:srgbClr val="BF235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23528" y="4299942"/>
            <a:ext cx="209550" cy="145476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23528" y="4515966"/>
            <a:ext cx="209550" cy="14547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572000" y="4299942"/>
            <a:ext cx="209550" cy="146111"/>
          </a:xfrm>
          <a:prstGeom prst="rect">
            <a:avLst/>
          </a:prstGeom>
          <a:solidFill>
            <a:srgbClr val="00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4572000" y="4083918"/>
            <a:ext cx="209550" cy="145476"/>
          </a:xfrm>
          <a:prstGeom prst="rect">
            <a:avLst/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 w="3175"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 w="3175"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10823</TotalTime>
  <Words>996</Words>
  <Application>Microsoft Office PowerPoint</Application>
  <PresentationFormat>Экран (16:9)</PresentationFormat>
  <Paragraphs>427</Paragraphs>
  <Slides>24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Тема Office</vt:lpstr>
      <vt:lpstr>Тема1</vt:lpstr>
      <vt:lpstr>1_Тема Office</vt:lpstr>
      <vt:lpstr>Лист Microsoft Excel 97-2003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Возрастной состав глав крестьянских (фермерских) хозяйств  и индивидуальных предпринимателей (в процентах)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Удельный вес поголовья племенного крупного рогатого скота и свиней (в процентах от общего поголовья соответствующего вида сельскохозяйственных животных)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Щербина Вера Аркадьевна</cp:lastModifiedBy>
  <cp:revision>1339</cp:revision>
  <cp:lastPrinted>2018-11-15T02:15:45Z</cp:lastPrinted>
  <dcterms:created xsi:type="dcterms:W3CDTF">2017-07-06T11:04:23Z</dcterms:created>
  <dcterms:modified xsi:type="dcterms:W3CDTF">2018-12-05T03:06:55Z</dcterms:modified>
</cp:coreProperties>
</file>